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90" r:id="rId34"/>
    <p:sldId id="291" r:id="rId35"/>
    <p:sldId id="292" r:id="rId36"/>
    <p:sldId id="293" r:id="rId37"/>
    <p:sldId id="294" r:id="rId38"/>
    <p:sldId id="295" r:id="rId39"/>
    <p:sldId id="296" r:id="rId40"/>
    <p:sldId id="319" r:id="rId41"/>
    <p:sldId id="320"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287" r:id="rId61"/>
    <p:sldId id="288" r:id="rId62"/>
    <p:sldId id="315" r:id="rId63"/>
    <p:sldId id="316" r:id="rId64"/>
    <p:sldId id="317" r:id="rId65"/>
    <p:sldId id="318"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22860000" cy="12801600"/>
  <p:notesSz cx="6858000" cy="9144000"/>
  <p:embeddedFontLst>
    <p:embeddedFont>
      <p:font typeface="Roboto" panose="02000000000000000000" pitchFamily="2" charset="0"/>
      <p:regular r:id="rId81"/>
      <p:bold r:id="rId82"/>
      <p:italic r:id="rId83"/>
      <p:boldItalic r:id="rId84"/>
    </p:embeddedFont>
    <p:embeddedFont>
      <p:font typeface="Roboto Light"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p15:clr>
            <a:srgbClr val="A4A3A4"/>
          </p15:clr>
        </p15:guide>
        <p15:guide id="2" pos="7200">
          <p15:clr>
            <a:srgbClr val="A4A3A4"/>
          </p15:clr>
        </p15:guide>
        <p15:guide id="3" pos="13528">
          <p15:clr>
            <a:srgbClr val="A4A3A4"/>
          </p15:clr>
        </p15:guide>
        <p15:guide id="4" pos="850">
          <p15:clr>
            <a:srgbClr val="A4A3A4"/>
          </p15:clr>
        </p15:guide>
        <p15:guide id="5" orient="horz" pos="6912">
          <p15:clr>
            <a:srgbClr val="A4A3A4"/>
          </p15:clr>
        </p15:guide>
        <p15:guide id="6" orient="horz" pos="1152">
          <p15:clr>
            <a:srgbClr val="A4A3A4"/>
          </p15:clr>
        </p15:guide>
        <p15:guide id="7" orient="horz" pos="585">
          <p15:clr>
            <a:srgbClr val="A4A3A4"/>
          </p15:clr>
        </p15:guide>
        <p15:guide id="8" orient="horz" pos="747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gWWiAtVrdApDRvA4KiiUvxEGLI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89" autoAdjust="0"/>
  </p:normalViewPr>
  <p:slideViewPr>
    <p:cSldViewPr snapToGrid="0">
      <p:cViewPr varScale="1">
        <p:scale>
          <a:sx n="51" d="100"/>
          <a:sy n="51" d="100"/>
        </p:scale>
        <p:origin x="1194" y="108"/>
      </p:cViewPr>
      <p:guideLst>
        <p:guide orient="horz" pos="4032"/>
        <p:guide pos="7200"/>
        <p:guide pos="13528"/>
        <p:guide pos="850"/>
        <p:guide orient="horz" pos="6912"/>
        <p:guide orient="horz" pos="1152"/>
        <p:guide orient="horz" pos="585"/>
        <p:guide orient="horz" pos="747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6"/>
            <c:spPr>
              <a:solidFill>
                <a:srgbClr val="FF0000"/>
              </a:solidFill>
              <a:ln w="19050">
                <a:noFill/>
              </a:ln>
              <a:effectLst/>
            </c:spPr>
            <c:extLst>
              <c:ext xmlns:c16="http://schemas.microsoft.com/office/drawing/2014/chart" uri="{C3380CC4-5D6E-409C-BE32-E72D297353CC}">
                <c16:uniqueId val="{00000001-09AE-784D-A412-C3D104150EA0}"/>
              </c:ext>
            </c:extLst>
          </c:dPt>
          <c:dPt>
            <c:idx val="1"/>
            <c:bubble3D val="0"/>
            <c:spPr>
              <a:solidFill>
                <a:srgbClr val="1F3C46"/>
              </a:solidFill>
              <a:ln w="19050">
                <a:noFill/>
              </a:ln>
              <a:effectLst/>
            </c:spPr>
            <c:extLst>
              <c:ext xmlns:c16="http://schemas.microsoft.com/office/drawing/2014/chart" uri="{C3380CC4-5D6E-409C-BE32-E72D297353CC}">
                <c16:uniqueId val="{00000003-09AE-784D-A412-C3D104150EA0}"/>
              </c:ext>
            </c:extLst>
          </c:dPt>
          <c:cat>
            <c:strRef>
              <c:f>Feuil1!$A$27:$A$28</c:f>
              <c:strCache>
                <c:ptCount val="2"/>
                <c:pt idx="0">
                  <c:v>Usagers en situation de handicap</c:v>
                </c:pt>
                <c:pt idx="1">
                  <c:v>Population française</c:v>
                </c:pt>
              </c:strCache>
            </c:strRef>
          </c:cat>
          <c:val>
            <c:numRef>
              <c:f>Feuil1!$B$27:$B$28</c:f>
              <c:numCache>
                <c:formatCode>General</c:formatCode>
                <c:ptCount val="2"/>
                <c:pt idx="0">
                  <c:v>12</c:v>
                </c:pt>
                <c:pt idx="1">
                  <c:v>53</c:v>
                </c:pt>
              </c:numCache>
            </c:numRef>
          </c:val>
          <c:extLst>
            <c:ext xmlns:c16="http://schemas.microsoft.com/office/drawing/2014/chart" uri="{C3380CC4-5D6E-409C-BE32-E72D297353CC}">
              <c16:uniqueId val="{00000004-09AE-784D-A412-C3D104150EA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9"/>
          <c:dPt>
            <c:idx val="0"/>
            <c:bubble3D val="0"/>
            <c:explosion val="8"/>
            <c:spPr>
              <a:solidFill>
                <a:srgbClr val="E30C17"/>
              </a:solidFill>
              <a:ln w="19050">
                <a:noFill/>
              </a:ln>
              <a:effectLst/>
            </c:spPr>
            <c:extLst>
              <c:ext xmlns:c16="http://schemas.microsoft.com/office/drawing/2014/chart" uri="{C3380CC4-5D6E-409C-BE32-E72D297353CC}">
                <c16:uniqueId val="{00000001-782C-D84E-96C2-BBDF5E75AE8E}"/>
              </c:ext>
            </c:extLst>
          </c:dPt>
          <c:dPt>
            <c:idx val="1"/>
            <c:bubble3D val="0"/>
            <c:explosion val="3"/>
            <c:spPr>
              <a:solidFill>
                <a:srgbClr val="1F3C46"/>
              </a:solidFill>
              <a:ln w="19050">
                <a:noFill/>
              </a:ln>
              <a:effectLst/>
            </c:spPr>
            <c:extLst>
              <c:ext xmlns:c16="http://schemas.microsoft.com/office/drawing/2014/chart" uri="{C3380CC4-5D6E-409C-BE32-E72D297353CC}">
                <c16:uniqueId val="{00000003-782C-D84E-96C2-BBDF5E75AE8E}"/>
              </c:ext>
            </c:extLst>
          </c:dPt>
          <c:cat>
            <c:strRef>
              <c:f>Feuil1!$A$21:$A$22</c:f>
              <c:strCache>
                <c:ptCount val="2"/>
                <c:pt idx="0">
                  <c:v>Handicaps invisibles</c:v>
                </c:pt>
                <c:pt idx="1">
                  <c:v>Handicaps visibles</c:v>
                </c:pt>
              </c:strCache>
            </c:strRef>
          </c:cat>
          <c:val>
            <c:numRef>
              <c:f>Feuil1!$B$21:$B$22</c:f>
              <c:numCache>
                <c:formatCode>General</c:formatCode>
                <c:ptCount val="2"/>
                <c:pt idx="0">
                  <c:v>80</c:v>
                </c:pt>
                <c:pt idx="1">
                  <c:v>20</c:v>
                </c:pt>
              </c:numCache>
            </c:numRef>
          </c:val>
          <c:extLst>
            <c:ext xmlns:c16="http://schemas.microsoft.com/office/drawing/2014/chart" uri="{C3380CC4-5D6E-409C-BE32-E72D297353CC}">
              <c16:uniqueId val="{00000004-782C-D84E-96C2-BBDF5E75AE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Ventes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709-8F43-92F7-9279DC01C281}"/>
              </c:ext>
            </c:extLst>
          </c:dPt>
          <c:dPt>
            <c:idx val="1"/>
            <c:bubble3D val="0"/>
            <c:explosion val="47"/>
            <c:spPr>
              <a:solidFill>
                <a:schemeClr val="accent2"/>
              </a:solidFill>
              <a:ln w="19050">
                <a:solidFill>
                  <a:schemeClr val="lt1"/>
                </a:solidFill>
              </a:ln>
              <a:effectLst/>
            </c:spPr>
            <c:extLst>
              <c:ext xmlns:c16="http://schemas.microsoft.com/office/drawing/2014/chart" uri="{C3380CC4-5D6E-409C-BE32-E72D297353CC}">
                <c16:uniqueId val="{00000002-D0E5-2343-AD23-62E21A5A7B3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709-8F43-92F7-9279DC01C281}"/>
              </c:ext>
            </c:extLst>
          </c:dPt>
          <c:cat>
            <c:strRef>
              <c:f>Feuil1!$A$2:$A$4</c:f>
              <c:strCache>
                <c:ptCount val="3"/>
                <c:pt idx="0">
                  <c:v>1er trim.</c:v>
                </c:pt>
                <c:pt idx="1">
                  <c:v>2e trim.</c:v>
                </c:pt>
                <c:pt idx="2">
                  <c:v>3e trim.</c:v>
                </c:pt>
              </c:strCache>
            </c:strRef>
          </c:cat>
          <c:val>
            <c:numRef>
              <c:f>Feuil1!$B$2:$B$4</c:f>
              <c:numCache>
                <c:formatCode>General</c:formatCode>
                <c:ptCount val="3"/>
                <c:pt idx="0">
                  <c:v>25</c:v>
                </c:pt>
                <c:pt idx="1">
                  <c:v>3.2</c:v>
                </c:pt>
                <c:pt idx="2">
                  <c:v>1.4</c:v>
                </c:pt>
              </c:numCache>
            </c:numRef>
          </c:val>
          <c:extLst>
            <c:ext xmlns:c16="http://schemas.microsoft.com/office/drawing/2014/chart" uri="{C3380CC4-5D6E-409C-BE32-E72D297353CC}">
              <c16:uniqueId val="{00000000-D0E5-2343-AD23-62E21A5A7B39}"/>
            </c:ext>
          </c:extLst>
        </c:ser>
        <c:dLbls>
          <c:showLegendKey val="0"/>
          <c:showVal val="0"/>
          <c:showCatName val="0"/>
          <c:showSerName val="0"/>
          <c:showPercent val="0"/>
          <c:showBubbleSize val="0"/>
          <c:showLeaderLines val="1"/>
        </c:dLbls>
        <c:firstSliceAng val="94"/>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3" name="Google Shape;73;p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7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13" name="Google Shape;21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source</a:t>
            </a:r>
            <a:endParaRPr/>
          </a:p>
        </p:txBody>
      </p:sp>
      <p:sp>
        <p:nvSpPr>
          <p:cNvPr id="224" name="Google Shape;22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32" name="Google Shape;23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43" name="Google Shape;24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54" name="Google Shape;25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7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65" name="Google Shape;265;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0"/>
              <a:t>+ direction de l’entreprise</a:t>
            </a:r>
            <a:endParaRPr/>
          </a:p>
        </p:txBody>
      </p:sp>
      <p:sp>
        <p:nvSpPr>
          <p:cNvPr id="276" name="Google Shape;2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298" name="Google Shape;2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8" name="Google Shape;308;p1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5" name="Google Shape;315;p7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22" name="Google Shape;3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b="1" dirty="0"/>
              <a:t>SPEN</a:t>
            </a:r>
            <a:r>
              <a:rPr lang="fr-FR" dirty="0"/>
              <a:t> (Schéma Pluriannuel de Mise en Accessibilité du Numérique) et la </a:t>
            </a:r>
            <a:r>
              <a:rPr lang="fr-FR" b="1" dirty="0"/>
              <a:t>Déclaration d'Accessibilité</a:t>
            </a:r>
            <a:r>
              <a:rPr lang="fr-FR" dirty="0"/>
              <a:t> (D.A.)</a:t>
            </a:r>
            <a:endParaRPr sz="1200" dirty="0">
              <a:solidFill>
                <a:srgbClr val="FEFEFE"/>
              </a:solidFill>
              <a:latin typeface="Roboto Light"/>
              <a:ea typeface="Roboto Light"/>
              <a:cs typeface="Roboto Light"/>
              <a:sym typeface="Roboto Light"/>
            </a:endParaRPr>
          </a:p>
        </p:txBody>
      </p:sp>
      <p:sp>
        <p:nvSpPr>
          <p:cNvPr id="334" name="Google Shape;334;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42" name="Google Shape;34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7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50" name="Google Shape;350;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8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58" name="Google Shape;358;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66" name="Google Shape;36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8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74" name="Google Shape;374;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82" name="Google Shape;382;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a:solidFill>
                  <a:schemeClr val="dk1"/>
                </a:solidFill>
                <a:latin typeface="Calibri"/>
                <a:ea typeface="Calibri"/>
                <a:cs typeface="Calibri"/>
                <a:sym typeface="Calibri"/>
              </a:rPr>
              <a:t>Choisir un gif qui représente son état d’esprit du jour.</a:t>
            </a:r>
            <a:endParaRPr/>
          </a:p>
        </p:txBody>
      </p:sp>
      <p:sp>
        <p:nvSpPr>
          <p:cNvPr id="89" name="Google Shape;8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8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90" name="Google Shape;390;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398" name="Google Shape;3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Si vous avez 1000 applications, vous n’allez pas tout auditer !</a:t>
            </a:r>
            <a:endParaRPr/>
          </a:p>
        </p:txBody>
      </p:sp>
      <p:sp>
        <p:nvSpPr>
          <p:cNvPr id="450" name="Google Shape;45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6" name="Google Shape;476;p8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8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482" name="Google Shape;482;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8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490" name="Google Shape;490;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 name="Google Shape;95;p6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03" name="Google Shape;703;p9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9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Plutôt échanger sur la stratégie de chacun</a:t>
            </a:r>
            <a:endParaRPr/>
          </a:p>
        </p:txBody>
      </p:sp>
      <p:sp>
        <p:nvSpPr>
          <p:cNvPr id="709" name="Google Shape;709;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7" name="Google Shape;497;p8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Faire un état des lieux : s’appuyer sur la DSI</a:t>
            </a:r>
            <a:endParaRPr/>
          </a:p>
        </p:txBody>
      </p:sp>
      <p:sp>
        <p:nvSpPr>
          <p:cNvPr id="505" name="Google Shape;50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Source de l’image : https://dribbble.com/shots/4020026-The-Bright-Yellow-Aesthetic-Features/attachments/920892 </a:t>
            </a:r>
            <a:endParaRPr/>
          </a:p>
        </p:txBody>
      </p:sp>
      <p:sp>
        <p:nvSpPr>
          <p:cNvPr id="520" name="Google Shape;5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Source de l’image : https://dribbble.com/shots/8549477-Mobile-Flowchart/attachments/858930?mode=media</a:t>
            </a:r>
            <a:endParaRPr/>
          </a:p>
        </p:txBody>
      </p:sp>
      <p:sp>
        <p:nvSpPr>
          <p:cNvPr id="528" name="Google Shape;52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9" name="Google Shape;539;p2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562" name="Google Shape;56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102" name="Google Shape;10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Taux = outil de suivi, permet de se fixer des objectifs.</a:t>
            </a:r>
            <a:endParaRPr/>
          </a:p>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 ne représente pas toujours l’usage ! On peut avoir un bon taux de conformité et toujours avoir des problèmes d’usage sur le site, ou en tout cas avoir des choses à améliorer.</a:t>
            </a: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580" name="Google Shape;58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587" name="Google Shape;58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0"/>
              <a:t>Les quick wins permettent aux devs de se faire la main avec une tâche bien précise identifiée, tout en gagnant en usage pour le site / l’app / autre.</a:t>
            </a:r>
            <a:endParaRPr/>
          </a:p>
          <a:p>
            <a:pPr marL="0" lvl="0" indent="0" algn="l" rtl="0">
              <a:lnSpc>
                <a:spcPct val="100000"/>
              </a:lnSpc>
              <a:spcBef>
                <a:spcPts val="0"/>
              </a:spcBef>
              <a:spcAft>
                <a:spcPts val="0"/>
              </a:spcAft>
              <a:buSzPts val="1400"/>
              <a:buNone/>
            </a:pPr>
            <a:endParaRPr b="0"/>
          </a:p>
          <a:p>
            <a:pPr marL="0" lvl="0" indent="0" algn="l" rtl="0">
              <a:lnSpc>
                <a:spcPct val="100000"/>
              </a:lnSpc>
              <a:spcBef>
                <a:spcPts val="0"/>
              </a:spcBef>
              <a:spcAft>
                <a:spcPts val="0"/>
              </a:spcAft>
              <a:buSzPts val="1400"/>
              <a:buNone/>
            </a:pPr>
            <a:r>
              <a:rPr lang="fr-FR" b="0"/>
              <a:t>Source de l’image : https://twitter.com/AgenceAngie/status/1268424500447719424/photo/1</a:t>
            </a:r>
            <a:endParaRPr/>
          </a:p>
        </p:txBody>
      </p:sp>
      <p:sp>
        <p:nvSpPr>
          <p:cNvPr id="595" name="Google Shape;59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603" name="Google Shape;60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8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dirty="0"/>
              <a:t>Proposer une alternative, </a:t>
            </a:r>
            <a:r>
              <a:rPr lang="fr-FR" sz="1200" b="0" i="0" dirty="0">
                <a:solidFill>
                  <a:schemeClr val="dk1"/>
                </a:solidFill>
                <a:latin typeface="Calibri"/>
                <a:ea typeface="Calibri"/>
                <a:cs typeface="Calibri"/>
                <a:sym typeface="Calibri"/>
              </a:rPr>
              <a:t>tant que la production de cette alternative ne constitue pas elle-même une charge disproportionnée.</a:t>
            </a:r>
            <a:endParaRPr dirty="0"/>
          </a:p>
          <a:p>
            <a:pPr marL="0" marR="0" lvl="0" indent="0" algn="l" rtl="0">
              <a:lnSpc>
                <a:spcPct val="100000"/>
              </a:lnSpc>
              <a:spcBef>
                <a:spcPts val="360"/>
              </a:spcBef>
              <a:spcAft>
                <a:spcPts val="0"/>
              </a:spcAft>
              <a:buClr>
                <a:schemeClr val="dk1"/>
              </a:buClr>
              <a:buSzPts val="1200"/>
              <a:buFont typeface="Calibri"/>
              <a:buNone/>
            </a:pPr>
            <a:r>
              <a:rPr lang="fr-FR" sz="1200" b="0" i="0" dirty="0">
                <a:solidFill>
                  <a:schemeClr val="dk1"/>
                </a:solidFill>
                <a:latin typeface="Calibri"/>
                <a:ea typeface="Calibri"/>
                <a:cs typeface="Calibri"/>
                <a:sym typeface="Calibri"/>
              </a:rPr>
              <a:t>Si le contenu ou la fonctionnalité concerne les missions principales d’un organisme chargé de mission de service public, la dérogation est obligatoirement accompagnée d’une alternative permettant d’apporter un service équivalent à l’utilisateur.</a:t>
            </a:r>
            <a:endParaRPr dirty="0"/>
          </a:p>
        </p:txBody>
      </p:sp>
      <p:sp>
        <p:nvSpPr>
          <p:cNvPr id="633" name="Google Shape;63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111" name="Google Shape;111;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6" name="Google Shape;406;p1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Plutôt échanger sur la stratégie de chacun</a:t>
            </a:r>
            <a:endParaRPr/>
          </a:p>
        </p:txBody>
      </p:sp>
      <p:sp>
        <p:nvSpPr>
          <p:cNvPr id="412" name="Google Shape;41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4" name="Google Shape;654;p9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Certaines personnes peuvent aussi voir l’accessibilité comme une contrainte : il faut lever ce frein.</a:t>
            </a:r>
            <a:endParaRPr/>
          </a:p>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Trouver les freins à l’a11y : d’abord la méconnaissance, puis les freins de chaque entreprise.</a:t>
            </a:r>
            <a:endParaRPr/>
          </a:p>
        </p:txBody>
      </p:sp>
      <p:sp>
        <p:nvSpPr>
          <p:cNvPr id="661" name="Google Shape;66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EFEFE"/>
              </a:buClr>
              <a:buSzPts val="1200"/>
              <a:buFont typeface="Roboto Light"/>
              <a:buNone/>
            </a:pPr>
            <a:r>
              <a:rPr lang="fr-FR" sz="1200">
                <a:solidFill>
                  <a:srgbClr val="FEFEFE"/>
                </a:solidFill>
                <a:latin typeface="Roboto Light"/>
                <a:ea typeface="Roboto Light"/>
                <a:cs typeface="Roboto Light"/>
                <a:sym typeface="Roboto Light"/>
              </a:rPr>
              <a:t>Ne pas négliger cette partie !</a:t>
            </a:r>
            <a:endParaRPr/>
          </a:p>
        </p:txBody>
      </p:sp>
      <p:sp>
        <p:nvSpPr>
          <p:cNvPr id="676" name="Google Shape;67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692" name="Google Shape;692;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20" name="Google Shape;720;p4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5" name="Google Shape;725;p9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7: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8" name="Google Shape;118;p7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8: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 : site de recrutement</a:t>
            </a:r>
            <a:endParaRPr/>
          </a:p>
        </p:txBody>
      </p:sp>
      <p:sp>
        <p:nvSpPr>
          <p:cNvPr id="747" name="Google Shape;74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9: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5" name="Google Shape;755;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50: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5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790" name="Google Shape;79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7" name="Google Shape;807;p94: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3" name="Google Shape;813;p95: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9" name="Google Shape;819;p96: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25" name="Google Shape;825;p53: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1: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r>
              <a:rPr lang="fr-FR" sz="1200" b="0" i="0" u="none" strike="noStrike" dirty="0">
                <a:solidFill>
                  <a:schemeClr val="dk1"/>
                </a:solidFill>
                <a:latin typeface="Arial"/>
                <a:ea typeface="Arial"/>
                <a:cs typeface="Arial"/>
                <a:sym typeface="Arial"/>
              </a:rPr>
              <a:t>Source Dynamique-</a:t>
            </a:r>
            <a:r>
              <a:rPr lang="fr-FR" sz="1200" b="0" i="0" u="none" strike="noStrike" dirty="0" err="1">
                <a:solidFill>
                  <a:schemeClr val="dk1"/>
                </a:solidFill>
                <a:latin typeface="Arial"/>
                <a:ea typeface="Arial"/>
                <a:cs typeface="Arial"/>
                <a:sym typeface="Arial"/>
              </a:rPr>
              <a:t>mag</a:t>
            </a:r>
            <a:r>
              <a:rPr lang="fr-FR" sz="1200" b="0" i="0" u="none" strike="noStrike" dirty="0">
                <a:solidFill>
                  <a:schemeClr val="dk1"/>
                </a:solidFill>
                <a:latin typeface="Arial"/>
                <a:ea typeface="Arial"/>
                <a:cs typeface="Arial"/>
                <a:sym typeface="Arial"/>
              </a:rPr>
              <a:t> &gt; réduction des coûts de maintenance : L’une des règles de l’accessibilité est la séparation stricte du contenu et de sa présentation, offrant 2 avantages : le gain de temps de développement et la flexibilité. Il est possible de modifier l’apparence entière d’un site en quelques minutes à peine, en modifiant tout simplement la feuille de style qui y est associée et sans toucher au contenu. </a:t>
            </a:r>
            <a:endParaRPr dirty="0"/>
          </a:p>
          <a:p>
            <a:pPr marL="457200" marR="0" lvl="0" indent="-228600" algn="l" rtl="0">
              <a:lnSpc>
                <a:spcPct val="100000"/>
              </a:lnSpc>
              <a:spcBef>
                <a:spcPts val="360"/>
              </a:spcBef>
              <a:spcAft>
                <a:spcPts val="0"/>
              </a:spcAft>
              <a:buSzPts val="1400"/>
              <a:buNone/>
            </a:pPr>
            <a:r>
              <a:rPr lang="fr-FR" sz="1200" b="0" i="0" u="none" strike="noStrike" dirty="0">
                <a:solidFill>
                  <a:schemeClr val="dk1"/>
                </a:solidFill>
                <a:latin typeface="Arial"/>
                <a:ea typeface="Arial"/>
                <a:cs typeface="Arial"/>
                <a:sym typeface="Arial"/>
              </a:rPr>
              <a:t>– Réduction des coûts d’exploitation : plus besoin d’avoir plusieurs sites en fonction des navigateurs ou matériels utilisés. Avec un seul site vous êtes accessible sur tous les supports. L’optimisation du code source des pages a un également un effet peu connu mais très important sur les coûts liés à la bande passante, qui peuvent baisser de 15 à 30% généralement.</a:t>
            </a:r>
            <a:endParaRPr dirty="0"/>
          </a:p>
          <a:p>
            <a:pPr marL="457200" marR="0" lvl="0" indent="-228600" algn="l" rtl="0">
              <a:lnSpc>
                <a:spcPct val="100000"/>
              </a:lnSpc>
              <a:spcBef>
                <a:spcPts val="360"/>
              </a:spcBef>
              <a:spcAft>
                <a:spcPts val="0"/>
              </a:spcAft>
              <a:buSzPts val="1400"/>
              <a:buNone/>
            </a:pPr>
            <a:endParaRPr dirty="0"/>
          </a:p>
        </p:txBody>
      </p:sp>
      <p:sp>
        <p:nvSpPr>
          <p:cNvPr id="158" name="Google Shape;15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2:notes"/>
          <p:cNvSpPr>
            <a:spLocks noGrp="1" noRot="1" noChangeAspect="1"/>
          </p:cNvSpPr>
          <p:nvPr>
            <p:ph type="sldImg" idx="2"/>
          </p:nvPr>
        </p:nvSpPr>
        <p:spPr>
          <a:xfrm>
            <a:off x="674688" y="1143000"/>
            <a:ext cx="5508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EFEFE"/>
              </a:solidFill>
              <a:latin typeface="Roboto Light"/>
              <a:ea typeface="Roboto Light"/>
              <a:cs typeface="Roboto Light"/>
              <a:sym typeface="Roboto Light"/>
            </a:endParaRPr>
          </a:p>
        </p:txBody>
      </p:sp>
      <p:sp>
        <p:nvSpPr>
          <p:cNvPr id="187" name="Google Shape;187;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age de couverture">
  <p:cSld name="Page de couverture">
    <p:spTree>
      <p:nvGrpSpPr>
        <p:cNvPr id="1" name="Shape 10"/>
        <p:cNvGrpSpPr/>
        <p:nvPr/>
      </p:nvGrpSpPr>
      <p:grpSpPr>
        <a:xfrm>
          <a:off x="0" y="0"/>
          <a:ext cx="0" cy="0"/>
          <a:chOff x="0" y="0"/>
          <a:chExt cx="0" cy="0"/>
        </a:xfrm>
      </p:grpSpPr>
      <p:pic>
        <p:nvPicPr>
          <p:cNvPr id="11" name="Google Shape;11;p55"/>
          <p:cNvPicPr preferRelativeResize="0"/>
          <p:nvPr/>
        </p:nvPicPr>
        <p:blipFill rotWithShape="1">
          <a:blip r:embed="rId2">
            <a:alphaModFix/>
          </a:blip>
          <a:srcRect/>
          <a:stretch/>
        </p:blipFill>
        <p:spPr>
          <a:xfrm>
            <a:off x="5545138" y="0"/>
            <a:ext cx="17314862" cy="12801600"/>
          </a:xfrm>
          <a:prstGeom prst="rect">
            <a:avLst/>
          </a:prstGeom>
          <a:noFill/>
          <a:ln>
            <a:noFill/>
          </a:ln>
        </p:spPr>
      </p:pic>
      <p:sp>
        <p:nvSpPr>
          <p:cNvPr id="12" name="Google Shape;12;p55"/>
          <p:cNvSpPr>
            <a:spLocks noGrp="1"/>
          </p:cNvSpPr>
          <p:nvPr>
            <p:ph type="pic" idx="2"/>
          </p:nvPr>
        </p:nvSpPr>
        <p:spPr>
          <a:xfrm>
            <a:off x="1571625" y="2034607"/>
            <a:ext cx="3136900" cy="2633435"/>
          </a:xfrm>
          <a:prstGeom prst="rect">
            <a:avLst/>
          </a:prstGeom>
          <a:solidFill>
            <a:srgbClr val="242529"/>
          </a:solidFill>
          <a:ln>
            <a:noFill/>
          </a:ln>
        </p:spPr>
      </p:sp>
      <p:sp>
        <p:nvSpPr>
          <p:cNvPr id="13" name="Google Shape;13;p55"/>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ains éclairs">
  <p:cSld name="Gains éclairs">
    <p:spTree>
      <p:nvGrpSpPr>
        <p:cNvPr id="1" name="Shape 50"/>
        <p:cNvGrpSpPr/>
        <p:nvPr/>
      </p:nvGrpSpPr>
      <p:grpSpPr>
        <a:xfrm>
          <a:off x="0" y="0"/>
          <a:ext cx="0" cy="0"/>
          <a:chOff x="0" y="0"/>
          <a:chExt cx="0" cy="0"/>
        </a:xfrm>
      </p:grpSpPr>
      <p:sp>
        <p:nvSpPr>
          <p:cNvPr id="51" name="Google Shape;51;p62"/>
          <p:cNvSpPr/>
          <p:nvPr/>
        </p:nvSpPr>
        <p:spPr>
          <a:xfrm>
            <a:off x="0" y="1828800"/>
            <a:ext cx="9650413" cy="4608512"/>
          </a:xfrm>
          <a:prstGeom prst="rect">
            <a:avLst/>
          </a:prstGeom>
          <a:solidFill>
            <a:srgbClr val="ED48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475"/>
              <a:buFont typeface="Arial"/>
              <a:buNone/>
            </a:pPr>
            <a:endParaRPr sz="3475" b="0" i="0" u="none" strike="noStrike" cap="none">
              <a:solidFill>
                <a:schemeClr val="lt1"/>
              </a:solidFill>
              <a:latin typeface="Calibri"/>
              <a:ea typeface="Calibri"/>
              <a:cs typeface="Calibri"/>
              <a:sym typeface="Calibri"/>
            </a:endParaRPr>
          </a:p>
        </p:txBody>
      </p:sp>
      <p:pic>
        <p:nvPicPr>
          <p:cNvPr id="52" name="Google Shape;52;p62"/>
          <p:cNvPicPr preferRelativeResize="0"/>
          <p:nvPr/>
        </p:nvPicPr>
        <p:blipFill rotWithShape="1">
          <a:blip r:embed="rId2">
            <a:alphaModFix/>
          </a:blip>
          <a:srcRect/>
          <a:stretch/>
        </p:blipFill>
        <p:spPr>
          <a:xfrm>
            <a:off x="0" y="6400800"/>
            <a:ext cx="9650413" cy="4572000"/>
          </a:xfrm>
          <a:prstGeom prst="rect">
            <a:avLst/>
          </a:prstGeom>
          <a:solidFill>
            <a:srgbClr val="3B3D44"/>
          </a:solidFill>
          <a:ln>
            <a:noFill/>
          </a:ln>
        </p:spPr>
      </p:pic>
      <p:sp>
        <p:nvSpPr>
          <p:cNvPr id="53" name="Google Shape;53;p62"/>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54" name="Google Shape;54;p62"/>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à droite 1">
  <p:cSld name="Image à droite 1">
    <p:spTree>
      <p:nvGrpSpPr>
        <p:cNvPr id="1" name="Shape 55"/>
        <p:cNvGrpSpPr/>
        <p:nvPr/>
      </p:nvGrpSpPr>
      <p:grpSpPr>
        <a:xfrm>
          <a:off x="0" y="0"/>
          <a:ext cx="0" cy="0"/>
          <a:chOff x="0" y="0"/>
          <a:chExt cx="0" cy="0"/>
        </a:xfrm>
      </p:grpSpPr>
      <p:pic>
        <p:nvPicPr>
          <p:cNvPr id="56" name="Google Shape;56;p63"/>
          <p:cNvPicPr preferRelativeResize="0"/>
          <p:nvPr/>
        </p:nvPicPr>
        <p:blipFill rotWithShape="1">
          <a:blip r:embed="rId2">
            <a:alphaModFix/>
          </a:blip>
          <a:srcRect l="36" r="36"/>
          <a:stretch/>
        </p:blipFill>
        <p:spPr>
          <a:xfrm>
            <a:off x="11430000" y="0"/>
            <a:ext cx="11430000" cy="12811328"/>
          </a:xfrm>
          <a:prstGeom prst="rect">
            <a:avLst/>
          </a:prstGeom>
          <a:solidFill>
            <a:srgbClr val="3B3D44"/>
          </a:solidFill>
          <a:ln>
            <a:noFill/>
          </a:ln>
        </p:spPr>
      </p:pic>
      <p:sp>
        <p:nvSpPr>
          <p:cNvPr id="57" name="Google Shape;57;p63"/>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58" name="Google Shape;58;p63"/>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à droite 2">
  <p:cSld name="Image à droite 2">
    <p:spTree>
      <p:nvGrpSpPr>
        <p:cNvPr id="1" name="Shape 59"/>
        <p:cNvGrpSpPr/>
        <p:nvPr/>
      </p:nvGrpSpPr>
      <p:grpSpPr>
        <a:xfrm>
          <a:off x="0" y="0"/>
          <a:ext cx="0" cy="0"/>
          <a:chOff x="0" y="0"/>
          <a:chExt cx="0" cy="0"/>
        </a:xfrm>
      </p:grpSpPr>
      <p:pic>
        <p:nvPicPr>
          <p:cNvPr id="60" name="Google Shape;60;p64"/>
          <p:cNvPicPr preferRelativeResize="0"/>
          <p:nvPr/>
        </p:nvPicPr>
        <p:blipFill rotWithShape="1">
          <a:blip r:embed="rId2">
            <a:alphaModFix/>
          </a:blip>
          <a:srcRect l="43" r="41"/>
          <a:stretch/>
        </p:blipFill>
        <p:spPr>
          <a:xfrm>
            <a:off x="11430000" y="0"/>
            <a:ext cx="11430000" cy="12811328"/>
          </a:xfrm>
          <a:prstGeom prst="rect">
            <a:avLst/>
          </a:prstGeom>
          <a:solidFill>
            <a:srgbClr val="3B3D44"/>
          </a:solidFill>
          <a:ln>
            <a:noFill/>
          </a:ln>
        </p:spPr>
      </p:pic>
      <p:sp>
        <p:nvSpPr>
          <p:cNvPr id="61" name="Google Shape;61;p64"/>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62" name="Google Shape;62;p64"/>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à gauche 1">
  <p:cSld name="Image à gauche 1">
    <p:spTree>
      <p:nvGrpSpPr>
        <p:cNvPr id="1" name="Shape 63"/>
        <p:cNvGrpSpPr/>
        <p:nvPr/>
      </p:nvGrpSpPr>
      <p:grpSpPr>
        <a:xfrm>
          <a:off x="0" y="0"/>
          <a:ext cx="0" cy="0"/>
          <a:chOff x="0" y="0"/>
          <a:chExt cx="0" cy="0"/>
        </a:xfrm>
      </p:grpSpPr>
      <p:sp>
        <p:nvSpPr>
          <p:cNvPr id="64" name="Google Shape;64;p65"/>
          <p:cNvSpPr txBox="1"/>
          <p:nvPr/>
        </p:nvSpPr>
        <p:spPr>
          <a:xfrm>
            <a:off x="13681754" y="12021819"/>
            <a:ext cx="7715250" cy="44926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pic>
        <p:nvPicPr>
          <p:cNvPr id="65" name="Google Shape;65;p65"/>
          <p:cNvPicPr preferRelativeResize="0"/>
          <p:nvPr/>
        </p:nvPicPr>
        <p:blipFill rotWithShape="1">
          <a:blip r:embed="rId2">
            <a:alphaModFix/>
          </a:blip>
          <a:srcRect l="154" r="155"/>
          <a:stretch/>
        </p:blipFill>
        <p:spPr>
          <a:xfrm>
            <a:off x="0" y="0"/>
            <a:ext cx="11430000" cy="12801600"/>
          </a:xfrm>
          <a:prstGeom prst="rect">
            <a:avLst/>
          </a:prstGeom>
          <a:solidFill>
            <a:srgbClr val="3B3D44"/>
          </a:solidFill>
          <a:ln>
            <a:noFill/>
          </a:ln>
        </p:spPr>
      </p:pic>
      <p:sp>
        <p:nvSpPr>
          <p:cNvPr id="66" name="Google Shape;66;p65"/>
          <p:cNvSpPr txBox="1"/>
          <p:nvPr/>
        </p:nvSpPr>
        <p:spPr>
          <a:xfrm>
            <a:off x="21669152" y="12043084"/>
            <a:ext cx="684782" cy="44926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à gauche 2">
  <p:cSld name="Image à gauche 2">
    <p:spTree>
      <p:nvGrpSpPr>
        <p:cNvPr id="1" name="Shape 67"/>
        <p:cNvGrpSpPr/>
        <p:nvPr/>
      </p:nvGrpSpPr>
      <p:grpSpPr>
        <a:xfrm>
          <a:off x="0" y="0"/>
          <a:ext cx="0" cy="0"/>
          <a:chOff x="0" y="0"/>
          <a:chExt cx="0" cy="0"/>
        </a:xfrm>
      </p:grpSpPr>
      <p:pic>
        <p:nvPicPr>
          <p:cNvPr id="68" name="Google Shape;68;p66"/>
          <p:cNvPicPr preferRelativeResize="0"/>
          <p:nvPr/>
        </p:nvPicPr>
        <p:blipFill rotWithShape="1">
          <a:blip r:embed="rId2">
            <a:alphaModFix/>
          </a:blip>
          <a:srcRect/>
          <a:stretch/>
        </p:blipFill>
        <p:spPr>
          <a:xfrm>
            <a:off x="0" y="0"/>
            <a:ext cx="11430000" cy="12801600"/>
          </a:xfrm>
          <a:prstGeom prst="rect">
            <a:avLst/>
          </a:prstGeom>
          <a:noFill/>
          <a:ln>
            <a:noFill/>
          </a:ln>
        </p:spPr>
      </p:pic>
      <p:sp>
        <p:nvSpPr>
          <p:cNvPr id="69" name="Google Shape;69;p66"/>
          <p:cNvSpPr txBox="1"/>
          <p:nvPr/>
        </p:nvSpPr>
        <p:spPr>
          <a:xfrm>
            <a:off x="13681754" y="12021819"/>
            <a:ext cx="7715250" cy="44926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70" name="Google Shape;70;p66"/>
          <p:cNvSpPr txBox="1"/>
          <p:nvPr/>
        </p:nvSpPr>
        <p:spPr>
          <a:xfrm>
            <a:off x="21669152" y="12043084"/>
            <a:ext cx="684782" cy="44926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etite vignette + texte 2">
  <p:cSld name="Petite vignette + texte 2">
    <p:spTree>
      <p:nvGrpSpPr>
        <p:cNvPr id="1" name="Shape 14"/>
        <p:cNvGrpSpPr/>
        <p:nvPr/>
      </p:nvGrpSpPr>
      <p:grpSpPr>
        <a:xfrm>
          <a:off x="0" y="0"/>
          <a:ext cx="0" cy="0"/>
          <a:chOff x="0" y="0"/>
          <a:chExt cx="0" cy="0"/>
        </a:xfrm>
      </p:grpSpPr>
      <p:pic>
        <p:nvPicPr>
          <p:cNvPr id="15" name="Google Shape;15;p56"/>
          <p:cNvPicPr preferRelativeResize="0"/>
          <p:nvPr/>
        </p:nvPicPr>
        <p:blipFill rotWithShape="1">
          <a:blip r:embed="rId2">
            <a:alphaModFix/>
          </a:blip>
          <a:srcRect/>
          <a:stretch/>
        </p:blipFill>
        <p:spPr>
          <a:xfrm>
            <a:off x="0" y="1828800"/>
            <a:ext cx="11430000" cy="9144000"/>
          </a:xfrm>
          <a:prstGeom prst="rect">
            <a:avLst/>
          </a:prstGeom>
          <a:solidFill>
            <a:srgbClr val="3B3D44"/>
          </a:solidFill>
          <a:ln>
            <a:noFill/>
          </a:ln>
        </p:spPr>
      </p:pic>
      <p:sp>
        <p:nvSpPr>
          <p:cNvPr id="16" name="Google Shape;16;p56"/>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17" name="Google Shape;17;p56"/>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extLst>
    <p:ext uri="{DCECCB84-F9BA-43D5-87BE-67443E8EF086}">
      <p15:sldGuideLst xmlns:p15="http://schemas.microsoft.com/office/powerpoint/2012/main">
        <p15:guide id="1" orient="horz" pos="4032">
          <p15:clr>
            <a:srgbClr val="FBAE40"/>
          </p15:clr>
        </p15:guide>
        <p15:guide id="2" pos="72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au de conformité">
  <p:cSld name="Tableau de conformité">
    <p:spTree>
      <p:nvGrpSpPr>
        <p:cNvPr id="1" name="Shape 18"/>
        <p:cNvGrpSpPr/>
        <p:nvPr/>
      </p:nvGrpSpPr>
      <p:grpSpPr>
        <a:xfrm>
          <a:off x="0" y="0"/>
          <a:ext cx="0" cy="0"/>
          <a:chOff x="0" y="0"/>
          <a:chExt cx="0" cy="0"/>
        </a:xfrm>
      </p:grpSpPr>
      <p:sp>
        <p:nvSpPr>
          <p:cNvPr id="19" name="Google Shape;19;p57"/>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20" name="Google Shape;20;p57"/>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_Blank Slide">
  <p:cSld name="11_Blank Slide">
    <p:spTree>
      <p:nvGrpSpPr>
        <p:cNvPr id="1" name="Shape 21"/>
        <p:cNvGrpSpPr/>
        <p:nvPr/>
      </p:nvGrpSpPr>
      <p:grpSpPr>
        <a:xfrm>
          <a:off x="0" y="0"/>
          <a:ext cx="0" cy="0"/>
          <a:chOff x="0" y="0"/>
          <a:chExt cx="0" cy="0"/>
        </a:xfrm>
      </p:grpSpPr>
      <p:sp>
        <p:nvSpPr>
          <p:cNvPr id="22" name="Google Shape;22;p97"/>
          <p:cNvSpPr txBox="1">
            <a:spLocks noGrp="1"/>
          </p:cNvSpPr>
          <p:nvPr>
            <p:ph type="sldNum" idx="12"/>
          </p:nvPr>
        </p:nvSpPr>
        <p:spPr>
          <a:xfrm>
            <a:off x="21841200" y="12182400"/>
            <a:ext cx="725486" cy="681038"/>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‹N°›</a:t>
            </a:fld>
            <a:endParaRPr/>
          </a:p>
        </p:txBody>
      </p:sp>
      <p:sp>
        <p:nvSpPr>
          <p:cNvPr id="23" name="Google Shape;23;p97"/>
          <p:cNvSpPr txBox="1">
            <a:spLocks noGrp="1"/>
          </p:cNvSpPr>
          <p:nvPr>
            <p:ph type="subTitle" idx="1"/>
          </p:nvPr>
        </p:nvSpPr>
        <p:spPr>
          <a:xfrm>
            <a:off x="9933301" y="5684709"/>
            <a:ext cx="11720833" cy="2935834"/>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867"/>
              </a:spcBef>
              <a:spcAft>
                <a:spcPts val="0"/>
              </a:spcAft>
              <a:buSzPts val="1400"/>
              <a:buNone/>
              <a:defRPr sz="7168" b="0" i="0" u="none" strike="noStrike" cap="none">
                <a:solidFill>
                  <a:srgbClr val="ED4857"/>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4" name="Google Shape;24;p97" descr="Une image contenant plancher, intérieur, personne, homme&#10;&#10;Description générée automatiquement"/>
          <p:cNvPicPr preferRelativeResize="0"/>
          <p:nvPr/>
        </p:nvPicPr>
        <p:blipFill rotWithShape="1">
          <a:blip r:embed="rId2">
            <a:alphaModFix/>
          </a:blip>
          <a:srcRect/>
          <a:stretch/>
        </p:blipFill>
        <p:spPr>
          <a:xfrm>
            <a:off x="2" y="10"/>
            <a:ext cx="8732520" cy="12801591"/>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pic>
        <p:nvPicPr>
          <p:cNvPr id="25" name="Google Shape;25;p97"/>
          <p:cNvPicPr preferRelativeResize="0"/>
          <p:nvPr/>
        </p:nvPicPr>
        <p:blipFill rotWithShape="1">
          <a:blip r:embed="rId3">
            <a:alphaModFix/>
          </a:blip>
          <a:srcRect/>
          <a:stretch/>
        </p:blipFill>
        <p:spPr>
          <a:xfrm>
            <a:off x="10607128" y="12081174"/>
            <a:ext cx="1645743" cy="610936"/>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14765">
          <p15:clr>
            <a:srgbClr val="FBAE40"/>
          </p15:clr>
        </p15:guide>
        <p15:guide id="2" pos="135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Blank Slide">
  <p:cSld name="3_Blank Slide">
    <p:spTree>
      <p:nvGrpSpPr>
        <p:cNvPr id="1" name="Shape 26"/>
        <p:cNvGrpSpPr/>
        <p:nvPr/>
      </p:nvGrpSpPr>
      <p:grpSpPr>
        <a:xfrm>
          <a:off x="0" y="0"/>
          <a:ext cx="0" cy="0"/>
          <a:chOff x="0" y="0"/>
          <a:chExt cx="0" cy="0"/>
        </a:xfrm>
      </p:grpSpPr>
      <p:sp>
        <p:nvSpPr>
          <p:cNvPr id="27" name="Google Shape;27;p98"/>
          <p:cNvSpPr txBox="1">
            <a:spLocks noGrp="1"/>
          </p:cNvSpPr>
          <p:nvPr>
            <p:ph type="sldNum" idx="12"/>
          </p:nvPr>
        </p:nvSpPr>
        <p:spPr>
          <a:xfrm>
            <a:off x="21841200" y="12182400"/>
            <a:ext cx="725486" cy="681038"/>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‹N°›</a:t>
            </a:fld>
            <a:endParaRPr/>
          </a:p>
        </p:txBody>
      </p:sp>
      <p:sp>
        <p:nvSpPr>
          <p:cNvPr id="28" name="Google Shape;28;p98"/>
          <p:cNvSpPr txBox="1">
            <a:spLocks noGrp="1"/>
          </p:cNvSpPr>
          <p:nvPr>
            <p:ph type="title"/>
          </p:nvPr>
        </p:nvSpPr>
        <p:spPr>
          <a:xfrm>
            <a:off x="1295401" y="1134001"/>
            <a:ext cx="20218401" cy="12024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SzPts val="1400"/>
              <a:buNone/>
              <a:defRPr sz="7168" b="0" i="0" u="none" strike="noStrike" cap="none">
                <a:solidFill>
                  <a:srgbClr val="E21A20"/>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9" name="Google Shape;29;p98"/>
          <p:cNvPicPr preferRelativeResize="0"/>
          <p:nvPr/>
        </p:nvPicPr>
        <p:blipFill rotWithShape="1">
          <a:blip r:embed="rId2">
            <a:alphaModFix/>
          </a:blip>
          <a:srcRect/>
          <a:stretch/>
        </p:blipFill>
        <p:spPr>
          <a:xfrm>
            <a:off x="10607128" y="12081174"/>
            <a:ext cx="1645743" cy="610936"/>
          </a:xfrm>
          <a:prstGeom prst="rect">
            <a:avLst/>
          </a:prstGeom>
          <a:noFill/>
          <a:ln>
            <a:noFill/>
          </a:ln>
        </p:spPr>
      </p:pic>
    </p:spTree>
  </p:cSld>
  <p:clrMapOvr>
    <a:masterClrMapping/>
  </p:clrMapOvr>
  <p:transition spd="slow">
    <p:fade/>
  </p:transition>
  <p:extLst>
    <p:ext uri="{DCECCB84-F9BA-43D5-87BE-67443E8EF086}">
      <p15:sldGuideLst xmlns:p15="http://schemas.microsoft.com/office/powerpoint/2012/main">
        <p15:guide id="1" orient="horz" pos="14765">
          <p15:clr>
            <a:srgbClr val="FBAE40"/>
          </p15:clr>
        </p15:guide>
        <p15:guide id="2" pos="135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acts">
  <p:cSld name="Contacts">
    <p:spTree>
      <p:nvGrpSpPr>
        <p:cNvPr id="1" name="Shape 30"/>
        <p:cNvGrpSpPr/>
        <p:nvPr/>
      </p:nvGrpSpPr>
      <p:grpSpPr>
        <a:xfrm>
          <a:off x="0" y="0"/>
          <a:ext cx="0" cy="0"/>
          <a:chOff x="0" y="0"/>
          <a:chExt cx="0" cy="0"/>
        </a:xfrm>
      </p:grpSpPr>
      <p:pic>
        <p:nvPicPr>
          <p:cNvPr id="31" name="Google Shape;31;p58"/>
          <p:cNvPicPr preferRelativeResize="0"/>
          <p:nvPr/>
        </p:nvPicPr>
        <p:blipFill rotWithShape="1">
          <a:blip r:embed="rId2">
            <a:alphaModFix/>
          </a:blip>
          <a:srcRect/>
          <a:stretch/>
        </p:blipFill>
        <p:spPr>
          <a:xfrm>
            <a:off x="0" y="0"/>
            <a:ext cx="22860000" cy="4967413"/>
          </a:xfrm>
          <a:prstGeom prst="rect">
            <a:avLst/>
          </a:prstGeom>
          <a:solidFill>
            <a:srgbClr val="3B3D44"/>
          </a:solidFill>
          <a:ln>
            <a:noFill/>
          </a:ln>
        </p:spPr>
      </p:pic>
      <p:grpSp>
        <p:nvGrpSpPr>
          <p:cNvPr id="32" name="Google Shape;32;p58"/>
          <p:cNvGrpSpPr/>
          <p:nvPr/>
        </p:nvGrpSpPr>
        <p:grpSpPr>
          <a:xfrm>
            <a:off x="2566773" y="8111719"/>
            <a:ext cx="8863227" cy="4088663"/>
            <a:chOff x="13533120" y="7701951"/>
            <a:chExt cx="8861812" cy="3074199"/>
          </a:xfrm>
        </p:grpSpPr>
        <p:sp>
          <p:nvSpPr>
            <p:cNvPr id="33" name="Google Shape;33;p58"/>
            <p:cNvSpPr/>
            <p:nvPr/>
          </p:nvSpPr>
          <p:spPr>
            <a:xfrm>
              <a:off x="13533120" y="7911661"/>
              <a:ext cx="8861812" cy="28644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Urbilog, créée en 1995, est une </a:t>
              </a:r>
              <a:r>
                <a:rPr lang="fr-FR" sz="1800" b="1" i="0" u="none" strike="noStrike" cap="none">
                  <a:solidFill>
                    <a:srgbClr val="262626"/>
                  </a:solidFill>
                  <a:latin typeface="Roboto"/>
                  <a:ea typeface="Roboto"/>
                  <a:cs typeface="Roboto"/>
                  <a:sym typeface="Roboto"/>
                </a:rPr>
                <a:t>société de service informatique</a:t>
              </a:r>
              <a:r>
                <a:rPr lang="fr-FR" sz="1800" b="0" i="0" u="none" strike="noStrike" cap="none">
                  <a:solidFill>
                    <a:srgbClr val="262626"/>
                  </a:solidFill>
                  <a:latin typeface="Roboto Light"/>
                  <a:ea typeface="Roboto Light"/>
                  <a:cs typeface="Roboto Light"/>
                  <a:sym typeface="Roboto Light"/>
                </a:rPr>
                <a:t> spécialisée en </a:t>
              </a:r>
              <a:r>
                <a:rPr lang="fr-FR" sz="1800" b="1" i="0" u="none" strike="noStrike" cap="none">
                  <a:solidFill>
                    <a:srgbClr val="262626"/>
                  </a:solidFill>
                  <a:latin typeface="Roboto"/>
                  <a:ea typeface="Roboto"/>
                  <a:cs typeface="Roboto"/>
                  <a:sym typeface="Roboto"/>
                </a:rPr>
                <a:t>accessibilité</a:t>
              </a:r>
              <a:r>
                <a:rPr lang="fr-FR" sz="1800" b="0" i="0" u="none" strike="noStrike" cap="none">
                  <a:solidFill>
                    <a:srgbClr val="262626"/>
                  </a:solidFill>
                  <a:latin typeface="Roboto Light"/>
                  <a:ea typeface="Roboto Light"/>
                  <a:cs typeface="Roboto Light"/>
                  <a:sym typeface="Roboto Light"/>
                </a:rPr>
                <a:t> et </a:t>
              </a:r>
              <a:r>
                <a:rPr lang="fr-FR" sz="1800" b="1" i="0" u="none" strike="noStrike" cap="none">
                  <a:solidFill>
                    <a:srgbClr val="262626"/>
                  </a:solidFill>
                  <a:latin typeface="Roboto"/>
                  <a:ea typeface="Roboto"/>
                  <a:cs typeface="Roboto"/>
                  <a:sym typeface="Roboto"/>
                </a:rPr>
                <a:t>qualité numérique</a:t>
              </a:r>
              <a:r>
                <a:rPr lang="fr-FR" sz="1800" b="0" i="0" u="none" strike="noStrike" cap="none">
                  <a:solidFill>
                    <a:srgbClr val="262626"/>
                  </a:solidFill>
                  <a:latin typeface="Roboto Light"/>
                  <a:ea typeface="Roboto Light"/>
                  <a:cs typeface="Roboto Light"/>
                  <a:sym typeface="Roboto Light"/>
                </a:rPr>
                <a:t>. Notre expertise : </a:t>
              </a:r>
              <a:r>
                <a:rPr lang="fr-FR" sz="1800" b="1" i="0" u="none" strike="noStrike" cap="none">
                  <a:solidFill>
                    <a:srgbClr val="262626"/>
                  </a:solidFill>
                  <a:latin typeface="Roboto"/>
                  <a:ea typeface="Roboto"/>
                  <a:cs typeface="Roboto"/>
                  <a:sym typeface="Roboto"/>
                </a:rPr>
                <a:t>innover pour faciliter les usages </a:t>
              </a:r>
              <a:r>
                <a:rPr lang="fr-FR" sz="1800" b="0" i="0" u="none" strike="noStrike" cap="none">
                  <a:solidFill>
                    <a:srgbClr val="262626"/>
                  </a:solidFill>
                  <a:latin typeface="Roboto Light"/>
                  <a:ea typeface="Roboto Light"/>
                  <a:cs typeface="Roboto Light"/>
                  <a:sym typeface="Roboto Light"/>
                </a:rPr>
                <a:t>!</a:t>
              </a:r>
              <a:br>
                <a:rPr lang="fr-FR" sz="1800" b="0" i="0" u="none" strike="noStrike" cap="none">
                  <a:solidFill>
                    <a:srgbClr val="262626"/>
                  </a:solidFill>
                  <a:latin typeface="Roboto Light"/>
                  <a:ea typeface="Roboto Light"/>
                  <a:cs typeface="Roboto Light"/>
                  <a:sym typeface="Roboto Light"/>
                </a:rPr>
              </a:br>
              <a:endParaRPr sz="1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Urbilog propose des </a:t>
              </a:r>
              <a:r>
                <a:rPr lang="fr-FR" sz="1800" b="1" i="0" u="none" strike="noStrike" cap="none">
                  <a:solidFill>
                    <a:srgbClr val="262626"/>
                  </a:solidFill>
                  <a:latin typeface="Roboto"/>
                  <a:ea typeface="Roboto"/>
                  <a:cs typeface="Roboto"/>
                  <a:sym typeface="Roboto"/>
                </a:rPr>
                <a:t>sensibilisations à la prise en compte du handicap</a:t>
              </a:r>
              <a:r>
                <a:rPr lang="fr-FR" sz="1800" b="0" i="0" u="none" strike="noStrike" cap="none">
                  <a:solidFill>
                    <a:srgbClr val="262626"/>
                  </a:solidFill>
                  <a:latin typeface="Roboto Light"/>
                  <a:ea typeface="Roboto Light"/>
                  <a:cs typeface="Roboto Light"/>
                  <a:sym typeface="Roboto Light"/>
                </a:rPr>
                <a:t>, des </a:t>
              </a:r>
              <a:r>
                <a:rPr lang="fr-FR" sz="1800" b="1" i="0" u="none" strike="noStrike" cap="none">
                  <a:solidFill>
                    <a:srgbClr val="262626"/>
                  </a:solidFill>
                  <a:latin typeface="Roboto"/>
                  <a:ea typeface="Roboto"/>
                  <a:cs typeface="Roboto"/>
                  <a:sym typeface="Roboto"/>
                </a:rPr>
                <a:t>formations </a:t>
              </a:r>
              <a:r>
                <a:rPr lang="fr-FR" sz="1800" b="0" i="0" u="none" strike="noStrike" cap="none">
                  <a:solidFill>
                    <a:srgbClr val="262626"/>
                  </a:solidFill>
                  <a:latin typeface="Roboto Light"/>
                  <a:ea typeface="Roboto Light"/>
                  <a:cs typeface="Roboto Light"/>
                  <a:sym typeface="Roboto Light"/>
                </a:rPr>
                <a:t>et des </a:t>
              </a:r>
              <a:r>
                <a:rPr lang="fr-FR" sz="1800" b="1" i="0" u="none" strike="noStrike" cap="none">
                  <a:solidFill>
                    <a:srgbClr val="262626"/>
                  </a:solidFill>
                  <a:latin typeface="Roboto"/>
                  <a:ea typeface="Roboto"/>
                  <a:cs typeface="Roboto"/>
                  <a:sym typeface="Roboto"/>
                </a:rPr>
                <a:t>audits d’accessibilité numérique </a:t>
              </a:r>
              <a:r>
                <a:rPr lang="fr-FR" sz="1800" b="0" i="0" u="none" strike="noStrike" cap="none">
                  <a:solidFill>
                    <a:srgbClr val="262626"/>
                  </a:solidFill>
                  <a:latin typeface="Roboto Light"/>
                  <a:ea typeface="Roboto Light"/>
                  <a:cs typeface="Roboto Light"/>
                  <a:sym typeface="Roboto Light"/>
                </a:rPr>
                <a:t>auprès de ses clients grands comptes </a:t>
              </a:r>
              <a:r>
                <a:rPr lang="fr-FR" sz="1800" b="1" i="0" u="none" strike="noStrike" cap="none">
                  <a:solidFill>
                    <a:srgbClr val="262626"/>
                  </a:solidFill>
                  <a:latin typeface="Roboto"/>
                  <a:ea typeface="Roboto"/>
                  <a:cs typeface="Roboto"/>
                  <a:sym typeface="Roboto"/>
                </a:rPr>
                <a:t>depuis plus de 10 ans </a:t>
              </a:r>
              <a:r>
                <a:rPr lang="fr-FR" sz="1800" b="0" i="0" u="none" strike="noStrike" cap="none">
                  <a:solidFill>
                    <a:srgbClr val="262626"/>
                  </a:solidFill>
                  <a:latin typeface="Roboto Light"/>
                  <a:ea typeface="Roboto Light"/>
                  <a:cs typeface="Roboto Light"/>
                  <a:sym typeface="Roboto Light"/>
                </a:rPr>
                <a:t>dans les secteurs publics et privés.</a:t>
              </a:r>
              <a:br>
                <a:rPr lang="fr-FR" sz="1800" b="0" i="0" u="none" strike="noStrike" cap="none">
                  <a:solidFill>
                    <a:srgbClr val="262626"/>
                  </a:solidFill>
                  <a:latin typeface="Roboto Light"/>
                  <a:ea typeface="Roboto Light"/>
                  <a:cs typeface="Roboto Light"/>
                  <a:sym typeface="Roboto Light"/>
                </a:rPr>
              </a:br>
              <a:br>
                <a:rPr lang="fr-FR" sz="1800" b="0" i="0" u="none" strike="noStrike" cap="none">
                  <a:solidFill>
                    <a:srgbClr val="262626"/>
                  </a:solidFill>
                  <a:latin typeface="Roboto Light"/>
                  <a:ea typeface="Roboto Light"/>
                  <a:cs typeface="Roboto Light"/>
                  <a:sym typeface="Roboto Light"/>
                </a:rPr>
              </a:br>
              <a:r>
                <a:rPr lang="fr-FR" sz="1800" b="0" i="0" u="none" strike="noStrike" cap="none">
                  <a:solidFill>
                    <a:srgbClr val="262626"/>
                  </a:solidFill>
                  <a:latin typeface="Roboto Light"/>
                  <a:ea typeface="Roboto Light"/>
                  <a:cs typeface="Roboto Light"/>
                  <a:sym typeface="Roboto Light"/>
                </a:rPr>
                <a:t>Notre mission : accompagner nos clients afin de les aider à intégrer la démarche d’accessibilité numérique et de qualité sur l’ensemble de leur périmètre digital : </a:t>
              </a:r>
              <a:r>
                <a:rPr lang="fr-FR" sz="1800" b="1" i="0" u="none" strike="noStrike" cap="none">
                  <a:solidFill>
                    <a:srgbClr val="262626"/>
                  </a:solidFill>
                  <a:latin typeface="Roboto"/>
                  <a:ea typeface="Roboto"/>
                  <a:cs typeface="Roboto"/>
                  <a:sym typeface="Roboto"/>
                </a:rPr>
                <a:t>intranet</a:t>
              </a:r>
              <a:r>
                <a:rPr lang="fr-FR" sz="1800" b="0" i="0" u="none" strike="noStrike" cap="none">
                  <a:solidFill>
                    <a:srgbClr val="262626"/>
                  </a:solidFill>
                  <a:latin typeface="Roboto Light"/>
                  <a:ea typeface="Roboto Light"/>
                  <a:cs typeface="Roboto Light"/>
                  <a:sym typeface="Roboto Light"/>
                </a:rPr>
                <a:t>, </a:t>
              </a:r>
              <a:r>
                <a:rPr lang="fr-FR" sz="1800" b="1" i="0" u="none" strike="noStrike" cap="none">
                  <a:solidFill>
                    <a:srgbClr val="262626"/>
                  </a:solidFill>
                  <a:latin typeface="Roboto"/>
                  <a:ea typeface="Roboto"/>
                  <a:cs typeface="Roboto"/>
                  <a:sym typeface="Roboto"/>
                </a:rPr>
                <a:t>internet</a:t>
              </a:r>
              <a:r>
                <a:rPr lang="fr-FR" sz="1800" b="0" i="0" u="none" strike="noStrike" cap="none">
                  <a:solidFill>
                    <a:srgbClr val="262626"/>
                  </a:solidFill>
                  <a:latin typeface="Roboto Light"/>
                  <a:ea typeface="Roboto Light"/>
                  <a:cs typeface="Roboto Light"/>
                  <a:sym typeface="Roboto Light"/>
                </a:rPr>
                <a:t>, </a:t>
              </a:r>
              <a:r>
                <a:rPr lang="fr-FR" sz="1800" b="1" i="0" u="none" strike="noStrike" cap="none">
                  <a:solidFill>
                    <a:srgbClr val="262626"/>
                  </a:solidFill>
                  <a:latin typeface="Roboto"/>
                  <a:ea typeface="Roboto"/>
                  <a:cs typeface="Roboto"/>
                  <a:sym typeface="Roboto"/>
                </a:rPr>
                <a:t>mobile</a:t>
              </a:r>
              <a:r>
                <a:rPr lang="fr-FR" sz="1800" b="0" i="0" u="none" strike="noStrike" cap="none">
                  <a:solidFill>
                    <a:srgbClr val="262626"/>
                  </a:solidFill>
                  <a:latin typeface="Roboto Light"/>
                  <a:ea typeface="Roboto Light"/>
                  <a:cs typeface="Roboto Light"/>
                  <a:sym typeface="Roboto Light"/>
                </a:rPr>
                <a:t> et </a:t>
              </a:r>
              <a:r>
                <a:rPr lang="fr-FR" sz="1800" b="1" i="0" u="none" strike="noStrike" cap="none">
                  <a:solidFill>
                    <a:srgbClr val="262626"/>
                  </a:solidFill>
                  <a:latin typeface="Roboto"/>
                  <a:ea typeface="Roboto"/>
                  <a:cs typeface="Roboto"/>
                  <a:sym typeface="Roboto"/>
                </a:rPr>
                <a:t>communication</a:t>
              </a:r>
              <a:r>
                <a:rPr lang="fr-FR" sz="18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p:txBody>
        </p:sp>
        <p:cxnSp>
          <p:nvCxnSpPr>
            <p:cNvPr id="34" name="Google Shape;34;p58"/>
            <p:cNvCxnSpPr/>
            <p:nvPr/>
          </p:nvCxnSpPr>
          <p:spPr>
            <a:xfrm>
              <a:off x="13533121" y="7701951"/>
              <a:ext cx="914254" cy="0"/>
            </a:xfrm>
            <a:prstGeom prst="straightConnector1">
              <a:avLst/>
            </a:prstGeom>
            <a:noFill/>
            <a:ln w="12700" cap="flat" cmpd="sng">
              <a:solidFill>
                <a:srgbClr val="262626"/>
              </a:solidFill>
              <a:prstDash val="solid"/>
              <a:miter lim="800000"/>
              <a:headEnd type="none" w="sm" len="sm"/>
              <a:tailEnd type="none" w="sm" len="sm"/>
            </a:ln>
          </p:spPr>
        </p:cxnSp>
      </p:grpSp>
      <p:sp>
        <p:nvSpPr>
          <p:cNvPr id="35" name="Google Shape;35;p58"/>
          <p:cNvSpPr txBox="1"/>
          <p:nvPr/>
        </p:nvSpPr>
        <p:spPr>
          <a:xfrm>
            <a:off x="2566773" y="6236408"/>
            <a:ext cx="7404100" cy="19253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fr-FR" sz="4400" b="1" i="0" u="none" strike="noStrike" cap="none">
                <a:solidFill>
                  <a:srgbClr val="262626"/>
                </a:solidFill>
                <a:latin typeface="Roboto"/>
                <a:ea typeface="Roboto"/>
                <a:cs typeface="Roboto"/>
                <a:sym typeface="Roboto"/>
              </a:rPr>
              <a:t>PRÉSENTATION</a:t>
            </a:r>
            <a:br>
              <a:rPr lang="fr-FR" sz="4400" b="0" i="0" u="none" strike="noStrike" cap="none">
                <a:solidFill>
                  <a:srgbClr val="262626"/>
                </a:solidFill>
                <a:latin typeface="Roboto Light"/>
                <a:ea typeface="Roboto Light"/>
                <a:cs typeface="Roboto Light"/>
                <a:sym typeface="Roboto Light"/>
              </a:rPr>
            </a:br>
            <a:r>
              <a:rPr lang="fr-FR" sz="4400" b="0" i="0" u="none" strike="noStrike" cap="none">
                <a:solidFill>
                  <a:srgbClr val="262626"/>
                </a:solidFill>
                <a:latin typeface="Roboto Light"/>
                <a:ea typeface="Roboto Light"/>
                <a:cs typeface="Roboto Light"/>
                <a:sym typeface="Roboto Light"/>
              </a:rPr>
              <a:t>DE L’</a:t>
            </a:r>
            <a:r>
              <a:rPr lang="fr-FR" sz="4400" b="1" i="0" u="none" strike="noStrike" cap="none">
                <a:solidFill>
                  <a:srgbClr val="ED4857"/>
                </a:solidFill>
                <a:latin typeface="Roboto"/>
                <a:ea typeface="Roboto"/>
                <a:cs typeface="Roboto"/>
                <a:sym typeface="Roboto"/>
              </a:rPr>
              <a:t>AGENCE</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tite vignette + texte 1">
  <p:cSld name="Petite vignette + texte 1">
    <p:spTree>
      <p:nvGrpSpPr>
        <p:cNvPr id="1" name="Shape 36"/>
        <p:cNvGrpSpPr/>
        <p:nvPr/>
      </p:nvGrpSpPr>
      <p:grpSpPr>
        <a:xfrm>
          <a:off x="0" y="0"/>
          <a:ext cx="0" cy="0"/>
          <a:chOff x="0" y="0"/>
          <a:chExt cx="0" cy="0"/>
        </a:xfrm>
      </p:grpSpPr>
      <p:pic>
        <p:nvPicPr>
          <p:cNvPr id="37" name="Google Shape;37;p59"/>
          <p:cNvPicPr preferRelativeResize="0"/>
          <p:nvPr/>
        </p:nvPicPr>
        <p:blipFill rotWithShape="1">
          <a:blip r:embed="rId2">
            <a:alphaModFix/>
          </a:blip>
          <a:srcRect/>
          <a:stretch/>
        </p:blipFill>
        <p:spPr>
          <a:xfrm>
            <a:off x="0" y="1828800"/>
            <a:ext cx="11430000" cy="9144000"/>
          </a:xfrm>
          <a:prstGeom prst="rect">
            <a:avLst/>
          </a:prstGeom>
          <a:noFill/>
          <a:ln>
            <a:noFill/>
          </a:ln>
        </p:spPr>
      </p:pic>
      <p:sp>
        <p:nvSpPr>
          <p:cNvPr id="38" name="Google Shape;38;p59"/>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39" name="Google Shape;39;p59"/>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extLst>
    <p:ext uri="{DCECCB84-F9BA-43D5-87BE-67443E8EF086}">
      <p15:sldGuideLst xmlns:p15="http://schemas.microsoft.com/office/powerpoint/2012/main">
        <p15:guide id="1" orient="horz" pos="4032">
          <p15:clr>
            <a:srgbClr val="FBAE40"/>
          </p15:clr>
        </p15:guide>
        <p15:guide id="2" pos="72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 petit texte ">
  <p:cSld name="Image + petit texte ">
    <p:spTree>
      <p:nvGrpSpPr>
        <p:cNvPr id="1" name="Shape 40"/>
        <p:cNvGrpSpPr/>
        <p:nvPr/>
      </p:nvGrpSpPr>
      <p:grpSpPr>
        <a:xfrm>
          <a:off x="0" y="0"/>
          <a:ext cx="0" cy="0"/>
          <a:chOff x="0" y="0"/>
          <a:chExt cx="0" cy="0"/>
        </a:xfrm>
      </p:grpSpPr>
      <p:sp>
        <p:nvSpPr>
          <p:cNvPr id="41" name="Google Shape;41;p60"/>
          <p:cNvSpPr/>
          <p:nvPr/>
        </p:nvSpPr>
        <p:spPr>
          <a:xfrm>
            <a:off x="9418638" y="4746194"/>
            <a:ext cx="13441362" cy="6226602"/>
          </a:xfrm>
          <a:prstGeom prst="rect">
            <a:avLst/>
          </a:prstGeom>
          <a:solidFill>
            <a:srgbClr val="ED48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475"/>
              <a:buFont typeface="Arial"/>
              <a:buNone/>
            </a:pPr>
            <a:endParaRPr sz="3475" b="0" i="0" u="none" strike="noStrike" cap="none">
              <a:solidFill>
                <a:schemeClr val="lt1"/>
              </a:solidFill>
              <a:latin typeface="Calibri"/>
              <a:ea typeface="Calibri"/>
              <a:cs typeface="Calibri"/>
              <a:sym typeface="Calibri"/>
            </a:endParaRPr>
          </a:p>
        </p:txBody>
      </p:sp>
      <p:pic>
        <p:nvPicPr>
          <p:cNvPr id="42" name="Google Shape;42;p60"/>
          <p:cNvPicPr preferRelativeResize="0"/>
          <p:nvPr/>
        </p:nvPicPr>
        <p:blipFill rotWithShape="1">
          <a:blip r:embed="rId2">
            <a:alphaModFix/>
          </a:blip>
          <a:srcRect/>
          <a:stretch/>
        </p:blipFill>
        <p:spPr>
          <a:xfrm>
            <a:off x="0" y="1828800"/>
            <a:ext cx="9418638" cy="9144000"/>
          </a:xfrm>
          <a:prstGeom prst="rect">
            <a:avLst/>
          </a:prstGeom>
          <a:solidFill>
            <a:srgbClr val="3B3D44"/>
          </a:solidFill>
          <a:ln>
            <a:noFill/>
          </a:ln>
        </p:spPr>
      </p:pic>
      <p:sp>
        <p:nvSpPr>
          <p:cNvPr id="43" name="Google Shape;43;p60"/>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44" name="Google Shape;44;p60"/>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 grand texte ">
  <p:cSld name="Image + grand texte ">
    <p:spTree>
      <p:nvGrpSpPr>
        <p:cNvPr id="1" name="Shape 45"/>
        <p:cNvGrpSpPr/>
        <p:nvPr/>
      </p:nvGrpSpPr>
      <p:grpSpPr>
        <a:xfrm>
          <a:off x="0" y="0"/>
          <a:ext cx="0" cy="0"/>
          <a:chOff x="0" y="0"/>
          <a:chExt cx="0" cy="0"/>
        </a:xfrm>
      </p:grpSpPr>
      <p:sp>
        <p:nvSpPr>
          <p:cNvPr id="46" name="Google Shape;46;p61"/>
          <p:cNvSpPr/>
          <p:nvPr/>
        </p:nvSpPr>
        <p:spPr>
          <a:xfrm>
            <a:off x="9418638" y="3508744"/>
            <a:ext cx="13441362" cy="7464052"/>
          </a:xfrm>
          <a:prstGeom prst="rect">
            <a:avLst/>
          </a:prstGeom>
          <a:solidFill>
            <a:srgbClr val="ED48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475"/>
              <a:buFont typeface="Arial"/>
              <a:buNone/>
            </a:pPr>
            <a:endParaRPr sz="3475" b="0" i="0" u="none" strike="noStrike" cap="none">
              <a:solidFill>
                <a:schemeClr val="lt1"/>
              </a:solidFill>
              <a:latin typeface="Calibri"/>
              <a:ea typeface="Calibri"/>
              <a:cs typeface="Calibri"/>
              <a:sym typeface="Calibri"/>
            </a:endParaRPr>
          </a:p>
        </p:txBody>
      </p:sp>
      <p:pic>
        <p:nvPicPr>
          <p:cNvPr id="47" name="Google Shape;47;p61"/>
          <p:cNvPicPr preferRelativeResize="0"/>
          <p:nvPr/>
        </p:nvPicPr>
        <p:blipFill rotWithShape="1">
          <a:blip r:embed="rId2">
            <a:alphaModFix/>
          </a:blip>
          <a:srcRect/>
          <a:stretch/>
        </p:blipFill>
        <p:spPr>
          <a:xfrm>
            <a:off x="0" y="1828800"/>
            <a:ext cx="9418638" cy="9144000"/>
          </a:xfrm>
          <a:prstGeom prst="rect">
            <a:avLst/>
          </a:prstGeom>
          <a:solidFill>
            <a:srgbClr val="3B3D44"/>
          </a:solidFill>
          <a:ln>
            <a:noFill/>
          </a:ln>
        </p:spPr>
      </p:pic>
      <p:sp>
        <p:nvSpPr>
          <p:cNvPr id="48" name="Google Shape;48;p61"/>
          <p:cNvSpPr txBox="1"/>
          <p:nvPr/>
        </p:nvSpPr>
        <p:spPr>
          <a:xfrm>
            <a:off x="1462996" y="12021819"/>
            <a:ext cx="7715250"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www.compethance.fr | www.urbilog.fr</a:t>
            </a:r>
            <a:endParaRPr sz="1800" b="0" i="0" u="none" strike="noStrike" cap="none">
              <a:solidFill>
                <a:srgbClr val="262626"/>
              </a:solidFill>
              <a:latin typeface="Roboto Light"/>
              <a:ea typeface="Roboto Light"/>
              <a:cs typeface="Roboto Light"/>
              <a:sym typeface="Roboto Light"/>
            </a:endParaRPr>
          </a:p>
        </p:txBody>
      </p:sp>
      <p:sp>
        <p:nvSpPr>
          <p:cNvPr id="49" name="Google Shape;49;p61"/>
          <p:cNvSpPr txBox="1"/>
          <p:nvPr/>
        </p:nvSpPr>
        <p:spPr>
          <a:xfrm>
            <a:off x="506066" y="12043084"/>
            <a:ext cx="684782" cy="4492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fr-FR" sz="1800" b="0" i="0" u="none" strike="noStrike" cap="none">
                <a:solidFill>
                  <a:srgbClr val="262626"/>
                </a:solidFill>
                <a:latin typeface="Roboto Light"/>
                <a:ea typeface="Roboto Light"/>
                <a:cs typeface="Roboto Light"/>
                <a:sym typeface="Roboto Light"/>
              </a:rPr>
              <a:t>‹N°›</a:t>
            </a:fld>
            <a:endParaRPr sz="1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www.itgovernance.eu/blog/en/quelles-sont-les-missions-du-delegue-a-la-protection-des-donnees-dpo"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vie-publique.fr/en-bref/292576-handicap-des-sanctions-contre-les-sites-administratifs-non-accessib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accessibilite.public.lu/fr/raam1/referentiel-technique.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accessibilite.public.lu/fr/news/2024-02-08-RAWeb.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levelaccess.com/blog/title-iii-lawsuits-10-big-companies-sued-over-website-accessibility/"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service-public.fr/"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legaulois.f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ww.numerique.gouv.fr/publications/rgaa-accessibilite/obligations/#d%C3%A9claration-daccessibilit%C3%A9"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www.liberation.fr/checknews/2018/10/09/le-monoprix-de-la-blancarde-a-marseille-avait-il-le-droit-de-refuser-l-acces-a-un-chien-d-aveugle_1684134/"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chart" Target="../charts/chart2.xml"/><Relationship Id="rId10" Type="http://schemas.openxmlformats.org/officeDocument/2006/relationships/image" Target="../media/image4.png"/><Relationship Id="rId4" Type="http://schemas.openxmlformats.org/officeDocument/2006/relationships/chart" Target="../charts/chart1.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hyperlink" Target="https://www.handisup.asso.fr/conseils-pratiques/discrimination"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31.png"/></Relationships>
</file>

<file path=ppt/slides/_rels/slide75.xml.rels><?xml version="1.0" encoding="UTF-8" standalone="yes"?>
<Relationships xmlns="http://schemas.openxmlformats.org/package/2006/relationships"><Relationship Id="rId8" Type="http://schemas.openxmlformats.org/officeDocument/2006/relationships/hyperlink" Target="https://wave.webaim.org/extension/" TargetMode="External"/><Relationship Id="rId3" Type="http://schemas.openxmlformats.org/officeDocument/2006/relationships/hyperlink" Target="https://www.w3.org/WAI/ARIA/apg/" TargetMode="External"/><Relationship Id="rId7" Type="http://schemas.openxmlformats.org/officeDocument/2006/relationships/hyperlink" Target="https://design.numerique.gouv.fr/outils/exemple-declaration-accessibilite/"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hyperlink" Target="https://design.numerique.gouv.fr/outils/memo-design/" TargetMode="External"/><Relationship Id="rId5" Type="http://schemas.openxmlformats.org/officeDocument/2006/relationships/hyperlink" Target="https://design.numerique.gouv.fr/accessibilite-numerique/" TargetMode="External"/><Relationship Id="rId4" Type="http://schemas.openxmlformats.org/officeDocument/2006/relationships/hyperlink" Target="https://a11y.switch.paris/"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disic.github.io/guide-developpeur/index.html" TargetMode="External"/><Relationship Id="rId3" Type="http://schemas.openxmlformats.org/officeDocument/2006/relationships/hyperlink" Target="https://design.numerique.gouv.fr/outils/diagnostic-flash" TargetMode="External"/><Relationship Id="rId7" Type="http://schemas.openxmlformats.org/officeDocument/2006/relationships/hyperlink" Target="https://disic.github.io/guide-integrateur/index.html"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disic.github.io/guide-chef_projets/" TargetMode="External"/><Relationship Id="rId5" Type="http://schemas.openxmlformats.org/officeDocument/2006/relationships/hyperlink" Target="https://design.numerique.gouv.fr/outils/checklist-dev" TargetMode="External"/><Relationship Id="rId4" Type="http://schemas.openxmlformats.org/officeDocument/2006/relationships/hyperlink" Target="https://design.numerique.gouv.fr/outils/memo-dev" TargetMode="External"/><Relationship Id="rId9" Type="http://schemas.openxmlformats.org/officeDocument/2006/relationships/hyperlink" Target="https://accessibilite.numerique.gouv.fr/ressources/methodologie-de-test/"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txBox="1"/>
          <p:nvPr/>
        </p:nvSpPr>
        <p:spPr>
          <a:xfrm>
            <a:off x="1571625" y="5835383"/>
            <a:ext cx="7042150" cy="29509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5400"/>
              <a:buFont typeface="Arial"/>
              <a:buNone/>
            </a:pPr>
            <a:r>
              <a:rPr lang="fr-FR" sz="5400" b="0" i="0" u="none" strike="noStrike" cap="none">
                <a:solidFill>
                  <a:srgbClr val="262626"/>
                </a:solidFill>
                <a:latin typeface="Roboto Light"/>
                <a:ea typeface="Roboto Light"/>
                <a:cs typeface="Roboto Light"/>
                <a:sym typeface="Roboto Light"/>
              </a:rPr>
              <a:t>FORMATION</a:t>
            </a:r>
            <a:br>
              <a:rPr lang="fr-FR" sz="5400" b="0" i="0" u="none" strike="noStrike" cap="none">
                <a:solidFill>
                  <a:srgbClr val="262626"/>
                </a:solidFill>
                <a:latin typeface="Roboto Light"/>
                <a:ea typeface="Roboto Light"/>
                <a:cs typeface="Roboto Light"/>
                <a:sym typeface="Roboto Light"/>
              </a:rPr>
            </a:br>
            <a:r>
              <a:rPr lang="fr-FR" sz="5400" b="1" i="0" u="none" strike="noStrike" cap="none">
                <a:solidFill>
                  <a:srgbClr val="ED4857"/>
                </a:solidFill>
                <a:latin typeface="Roboto"/>
                <a:ea typeface="Roboto"/>
                <a:cs typeface="Roboto"/>
                <a:sym typeface="Roboto"/>
              </a:rPr>
              <a:t>RÉFÉRENT(E) ACCESSIBILITÉ</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5400"/>
              <a:buFont typeface="Arial"/>
              <a:buNone/>
            </a:pPr>
            <a:r>
              <a:rPr lang="fr-FR" sz="5400" b="1" i="0" u="none" strike="noStrike" cap="none">
                <a:solidFill>
                  <a:srgbClr val="ED4857"/>
                </a:solidFill>
                <a:latin typeface="Roboto"/>
                <a:ea typeface="Roboto"/>
                <a:cs typeface="Roboto"/>
                <a:sym typeface="Roboto"/>
              </a:rPr>
              <a:t>NUMÉRIQUE</a:t>
            </a:r>
            <a:endParaRPr sz="8200" b="0" i="0" u="none" strike="noStrike" cap="none">
              <a:solidFill>
                <a:srgbClr val="ED4857"/>
              </a:solidFill>
              <a:latin typeface="Calibri"/>
              <a:ea typeface="Calibri"/>
              <a:cs typeface="Calibri"/>
              <a:sym typeface="Calibri"/>
            </a:endParaRPr>
          </a:p>
        </p:txBody>
      </p:sp>
      <p:sp>
        <p:nvSpPr>
          <p:cNvPr id="76" name="Google Shape;76;p1"/>
          <p:cNvSpPr/>
          <p:nvPr/>
        </p:nvSpPr>
        <p:spPr>
          <a:xfrm>
            <a:off x="1571625" y="9422175"/>
            <a:ext cx="54705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fr-FR" sz="3600" b="1">
                <a:solidFill>
                  <a:srgbClr val="262626"/>
                </a:solidFill>
                <a:latin typeface="Roboto"/>
                <a:ea typeface="Roboto"/>
                <a:cs typeface="Roboto"/>
                <a:sym typeface="Roboto"/>
              </a:rPr>
              <a:t>30 septembre</a:t>
            </a:r>
            <a:r>
              <a:rPr lang="fr-FR" sz="3600" b="1" i="0" u="none" strike="noStrike" cap="none">
                <a:solidFill>
                  <a:srgbClr val="262626"/>
                </a:solidFill>
                <a:latin typeface="Roboto"/>
                <a:ea typeface="Roboto"/>
                <a:cs typeface="Roboto"/>
                <a:sym typeface="Roboto"/>
              </a:rPr>
              <a:t> 202</a:t>
            </a:r>
            <a:r>
              <a:rPr lang="fr-FR" sz="3600" b="1">
                <a:solidFill>
                  <a:srgbClr val="262626"/>
                </a:solidFill>
                <a:latin typeface="Roboto"/>
                <a:ea typeface="Roboto"/>
                <a:cs typeface="Roboto"/>
                <a:sym typeface="Roboto"/>
              </a:rPr>
              <a:t>4</a:t>
            </a:r>
            <a:r>
              <a:rPr lang="fr-FR" sz="3600" b="1" i="0" u="none" strike="noStrike" cap="none">
                <a:solidFill>
                  <a:srgbClr val="262626"/>
                </a:solidFill>
                <a:latin typeface="Roboto"/>
                <a:ea typeface="Roboto"/>
                <a:cs typeface="Roboto"/>
                <a:sym typeface="Roboto"/>
              </a:rPr>
              <a:t> - V</a:t>
            </a:r>
            <a:r>
              <a:rPr lang="fr-FR" sz="3600" b="1">
                <a:solidFill>
                  <a:srgbClr val="262626"/>
                </a:solidFill>
                <a:latin typeface="Roboto"/>
                <a:ea typeface="Roboto"/>
                <a:cs typeface="Roboto"/>
                <a:sym typeface="Roboto"/>
              </a:rPr>
              <a:t>3</a:t>
            </a:r>
            <a:endParaRPr sz="3400" b="0" i="0" u="none" strike="noStrike" cap="none">
              <a:solidFill>
                <a:schemeClr val="dk1"/>
              </a:solidFill>
              <a:latin typeface="Calibri"/>
              <a:ea typeface="Calibri"/>
              <a:cs typeface="Calibri"/>
              <a:sym typeface="Calibri"/>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3"/>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10</a:t>
            </a:fld>
            <a:endParaRPr/>
          </a:p>
        </p:txBody>
      </p:sp>
      <p:sp>
        <p:nvSpPr>
          <p:cNvPr id="198" name="Google Shape;198;p73"/>
          <p:cNvSpPr txBox="1">
            <a:spLocks noGrp="1"/>
          </p:cNvSpPr>
          <p:nvPr>
            <p:ph type="subTitle" idx="1"/>
          </p:nvPr>
        </p:nvSpPr>
        <p:spPr>
          <a:xfrm>
            <a:off x="10044137" y="4077582"/>
            <a:ext cx="11513535" cy="542663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ts val="7200"/>
              <a:buNone/>
            </a:pPr>
            <a:r>
              <a:rPr lang="fr-FR" sz="7200" b="1">
                <a:solidFill>
                  <a:srgbClr val="E30C17"/>
                </a:solidFill>
              </a:rPr>
              <a:t>DÉFINITION </a:t>
            </a:r>
            <a:endParaRPr/>
          </a:p>
          <a:p>
            <a:pPr marL="0" lvl="0" indent="0" algn="l" rtl="0">
              <a:lnSpc>
                <a:spcPct val="100000"/>
              </a:lnSpc>
              <a:spcBef>
                <a:spcPts val="1867"/>
              </a:spcBef>
              <a:spcAft>
                <a:spcPts val="0"/>
              </a:spcAft>
              <a:buSzPts val="7200"/>
              <a:buNone/>
            </a:pPr>
            <a:br>
              <a:rPr lang="fr-FR" sz="7200" b="1"/>
            </a:br>
            <a:r>
              <a:rPr lang="fr-FR" sz="7200" b="1"/>
              <a:t>		</a:t>
            </a:r>
            <a:r>
              <a:rPr lang="fr-FR" sz="7200" b="1">
                <a:solidFill>
                  <a:schemeClr val="lt1"/>
                </a:solidFill>
              </a:rPr>
              <a:t>RÉFÉRENT 				ACCESSIBILITÉ</a:t>
            </a:r>
            <a:endParaRPr/>
          </a:p>
          <a:p>
            <a:pPr marL="0" lvl="0" indent="0" algn="l" rtl="0">
              <a:lnSpc>
                <a:spcPct val="100000"/>
              </a:lnSpc>
              <a:spcBef>
                <a:spcPts val="1867"/>
              </a:spcBef>
              <a:spcAft>
                <a:spcPts val="0"/>
              </a:spcAft>
              <a:buSzPts val="7200"/>
              <a:buNone/>
            </a:pPr>
            <a:r>
              <a:rPr lang="fr-FR" sz="7200" b="1">
                <a:solidFill>
                  <a:schemeClr val="lt1"/>
                </a:solidFill>
              </a:rPr>
              <a:t>		NUMÉRIQUE</a:t>
            </a:r>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7974620" y="8472992"/>
            <a:ext cx="784943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fr-FR" sz="3600" b="0" i="0" u="none" strike="noStrike" cap="none">
                <a:solidFill>
                  <a:srgbClr val="262626"/>
                </a:solidFill>
                <a:latin typeface="Roboto Light"/>
                <a:ea typeface="Roboto Light"/>
                <a:cs typeface="Roboto Light"/>
                <a:sym typeface="Roboto Light"/>
              </a:rPr>
              <a:t>La loi ne donne pas de définition… 🤷🏻‍♀️</a:t>
            </a:r>
            <a:endParaRPr sz="1400" b="0" i="0" u="none" strike="noStrike" cap="none">
              <a:solidFill>
                <a:srgbClr val="000000"/>
              </a:solidFill>
              <a:latin typeface="Arial"/>
              <a:ea typeface="Arial"/>
              <a:cs typeface="Arial"/>
              <a:sym typeface="Arial"/>
            </a:endParaRPr>
          </a:p>
        </p:txBody>
      </p:sp>
      <p:grpSp>
        <p:nvGrpSpPr>
          <p:cNvPr id="206" name="Google Shape;206;p5"/>
          <p:cNvGrpSpPr/>
          <p:nvPr/>
        </p:nvGrpSpPr>
        <p:grpSpPr>
          <a:xfrm>
            <a:off x="9419121" y="4041304"/>
            <a:ext cx="4007640" cy="4007640"/>
            <a:chOff x="10264294" y="5193241"/>
            <a:chExt cx="2331411" cy="2331411"/>
          </a:xfrm>
        </p:grpSpPr>
        <p:pic>
          <p:nvPicPr>
            <p:cNvPr id="207" name="Google Shape;207;p5"/>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08" name="Google Shape;208;p5"/>
            <p:cNvPicPr preferRelativeResize="0"/>
            <p:nvPr/>
          </p:nvPicPr>
          <p:blipFill rotWithShape="1">
            <a:blip r:embed="rId4">
              <a:alphaModFix/>
            </a:blip>
            <a:srcRect/>
            <a:stretch/>
          </p:blipFill>
          <p:spPr>
            <a:xfrm>
              <a:off x="11707138" y="7073015"/>
              <a:ext cx="362309" cy="362309"/>
            </a:xfrm>
            <a:prstGeom prst="rect">
              <a:avLst/>
            </a:prstGeom>
            <a:noFill/>
            <a:ln>
              <a:noFill/>
            </a:ln>
          </p:spPr>
        </p:pic>
      </p:grpSp>
      <p:sp>
        <p:nvSpPr>
          <p:cNvPr id="209" name="Google Shape;209;p5"/>
          <p:cNvSpPr/>
          <p:nvPr/>
        </p:nvSpPr>
        <p:spPr>
          <a:xfrm>
            <a:off x="11109673" y="5231078"/>
            <a:ext cx="72813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fr-FR" sz="8000" b="1" i="0" u="none" strike="noStrike" cap="none">
                <a:solidFill>
                  <a:srgbClr val="31FFFE"/>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16" name="Google Shape;216;p6"/>
          <p:cNvSpPr/>
          <p:nvPr/>
        </p:nvSpPr>
        <p:spPr>
          <a:xfrm>
            <a:off x="8798897" y="3896377"/>
            <a:ext cx="951588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fr-FR" sz="4000" b="0" i="0" u="none" strike="noStrike" cap="none">
                <a:solidFill>
                  <a:srgbClr val="262626"/>
                </a:solidFill>
                <a:latin typeface="Roboto Light"/>
                <a:ea typeface="Roboto Light"/>
                <a:cs typeface="Roboto Light"/>
                <a:sym typeface="Roboto Light"/>
              </a:rPr>
              <a:t>Je suis un peu la DPO de l’accessibilité !</a:t>
            </a:r>
            <a:endParaRPr sz="1400" b="0" i="0" u="none" strike="noStrike" cap="none">
              <a:solidFill>
                <a:srgbClr val="000000"/>
              </a:solidFill>
              <a:latin typeface="Arial"/>
              <a:ea typeface="Arial"/>
              <a:cs typeface="Arial"/>
              <a:sym typeface="Arial"/>
            </a:endParaRPr>
          </a:p>
        </p:txBody>
      </p:sp>
      <p:grpSp>
        <p:nvGrpSpPr>
          <p:cNvPr id="217" name="Google Shape;217;p6"/>
          <p:cNvGrpSpPr/>
          <p:nvPr/>
        </p:nvGrpSpPr>
        <p:grpSpPr>
          <a:xfrm>
            <a:off x="7014852" y="5882945"/>
            <a:ext cx="4007640" cy="4007640"/>
            <a:chOff x="10264294" y="5193241"/>
            <a:chExt cx="2331411" cy="2331411"/>
          </a:xfrm>
        </p:grpSpPr>
        <p:pic>
          <p:nvPicPr>
            <p:cNvPr id="218" name="Google Shape;218;p6"/>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19" name="Google Shape;219;p6"/>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
        <p:nvSpPr>
          <p:cNvPr id="220" name="Google Shape;220;p6"/>
          <p:cNvSpPr/>
          <p:nvPr/>
        </p:nvSpPr>
        <p:spPr>
          <a:xfrm>
            <a:off x="8798897" y="3439437"/>
            <a:ext cx="9515886" cy="1621766"/>
          </a:xfrm>
          <a:prstGeom prst="wedgeRoundRectCallout">
            <a:avLst>
              <a:gd name="adj1" fmla="val -32799"/>
              <a:gd name="adj2" fmla="val 7845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a:t>
            </a:r>
            <a:r>
              <a:rPr lang="fr-FR" sz="4400" b="0" i="0" u="none" strike="sngStrike" cap="none">
                <a:solidFill>
                  <a:schemeClr val="lt1"/>
                </a:solidFill>
                <a:latin typeface="Roboto Light"/>
                <a:ea typeface="Roboto Light"/>
                <a:cs typeface="Roboto Light"/>
                <a:sym typeface="Roboto Light"/>
              </a:rPr>
              <a:t>RÉFÉRENT ACCESSIBILITÉ</a:t>
            </a:r>
            <a:r>
              <a:rPr lang="fr-FR" sz="4400" b="0" i="0" u="none" strike="noStrike" cap="none">
                <a:solidFill>
                  <a:schemeClr val="lt1"/>
                </a:solidFill>
                <a:latin typeface="Roboto Light"/>
                <a:ea typeface="Roboto Light"/>
                <a:cs typeface="Roboto Light"/>
                <a:sym typeface="Roboto Light"/>
              </a:rPr>
              <a:t> </a:t>
            </a:r>
            <a:r>
              <a:rPr lang="fr-FR" sz="4400" b="1" i="0" u="none" strike="noStrike" cap="none">
                <a:solidFill>
                  <a:schemeClr val="lt1"/>
                </a:solidFill>
                <a:latin typeface="Roboto Light"/>
                <a:ea typeface="Roboto Light"/>
                <a:cs typeface="Roboto Light"/>
                <a:sym typeface="Roboto Light"/>
              </a:rPr>
              <a:t>DPO</a:t>
            </a:r>
            <a:endParaRPr sz="1400" b="0" i="0" u="none" strike="noStrike" cap="none">
              <a:solidFill>
                <a:srgbClr val="000000"/>
              </a:solidFill>
              <a:latin typeface="Arial"/>
              <a:ea typeface="Arial"/>
              <a:cs typeface="Arial"/>
              <a:sym typeface="Arial"/>
            </a:endParaRPr>
          </a:p>
        </p:txBody>
      </p:sp>
      <p:sp>
        <p:nvSpPr>
          <p:cNvPr id="227" name="Google Shape;227;p7"/>
          <p:cNvSpPr/>
          <p:nvPr/>
        </p:nvSpPr>
        <p:spPr>
          <a:xfrm>
            <a:off x="1291385" y="2464687"/>
            <a:ext cx="19229871" cy="94487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Les principales tâches du DPO sont 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Informer et conseiller </a:t>
            </a:r>
            <a:r>
              <a:rPr lang="fr-FR" sz="3200" b="0" i="0" u="none" strike="noStrike" cap="none">
                <a:solidFill>
                  <a:srgbClr val="262626"/>
                </a:solidFill>
                <a:latin typeface="Roboto Light"/>
                <a:ea typeface="Roboto Light"/>
                <a:cs typeface="Roboto Light"/>
                <a:sym typeface="Roboto Light"/>
              </a:rPr>
              <a:t>le responsable du traitement, le sous-traitant et les employés de l’organisation afin de se conformer au mieux au RGPD et aux autres lois de protection des données</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Contrôler le respect du RGPD </a:t>
            </a:r>
            <a:r>
              <a:rPr lang="fr-FR" sz="3200" b="0" i="0" u="none" strike="noStrike" cap="none">
                <a:solidFill>
                  <a:srgbClr val="262626"/>
                </a:solidFill>
                <a:latin typeface="Roboto Light"/>
                <a:ea typeface="Roboto Light"/>
                <a:cs typeface="Roboto Light"/>
                <a:sym typeface="Roboto Light"/>
              </a:rPr>
              <a:t>au sein de l’organisation</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Gérer les processus </a:t>
            </a:r>
            <a:r>
              <a:rPr lang="fr-FR" sz="3200" b="0" i="0" u="none" strike="noStrike" cap="none">
                <a:solidFill>
                  <a:srgbClr val="262626"/>
                </a:solidFill>
                <a:latin typeface="Roboto Light"/>
                <a:ea typeface="Roboto Light"/>
                <a:cs typeface="Roboto Light"/>
                <a:sym typeface="Roboto Light"/>
              </a:rPr>
              <a:t>de protection des données en interne</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Former</a:t>
            </a:r>
            <a:r>
              <a:rPr lang="fr-FR" sz="3200" b="0" i="0" u="none" strike="noStrike" cap="none">
                <a:solidFill>
                  <a:srgbClr val="262626"/>
                </a:solidFill>
                <a:latin typeface="Roboto Light"/>
                <a:ea typeface="Roboto Light"/>
                <a:cs typeface="Roboto Light"/>
                <a:sym typeface="Roboto Light"/>
              </a:rPr>
              <a:t> le personnel concerné</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Réaliser des audits</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1"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Réaliser une analyse d’impact </a:t>
            </a:r>
            <a:r>
              <a:rPr lang="fr-FR" sz="3200" b="0" i="0" u="none" strike="noStrike" cap="none">
                <a:solidFill>
                  <a:srgbClr val="262626"/>
                </a:solidFill>
                <a:latin typeface="Roboto Light"/>
                <a:ea typeface="Roboto Light"/>
                <a:cs typeface="Roboto Light"/>
                <a:sym typeface="Roboto Light"/>
              </a:rPr>
              <a:t>sur la protection des données</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Coopérer</a:t>
            </a:r>
            <a:r>
              <a:rPr lang="fr-FR" sz="3200" b="0" i="0" u="none" strike="noStrike" cap="none">
                <a:solidFill>
                  <a:srgbClr val="262626"/>
                </a:solidFill>
                <a:latin typeface="Roboto Light"/>
                <a:ea typeface="Roboto Light"/>
                <a:cs typeface="Roboto Light"/>
                <a:sym typeface="Roboto Light"/>
              </a:rPr>
              <a:t> avec l’autorité de contrôle</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Gérer les demandes </a:t>
            </a:r>
            <a:r>
              <a:rPr lang="fr-FR" sz="3200" b="0" i="0" u="none" strike="noStrike" cap="none">
                <a:solidFill>
                  <a:srgbClr val="262626"/>
                </a:solidFill>
                <a:latin typeface="Roboto Light"/>
                <a:ea typeface="Roboto Light"/>
                <a:cs typeface="Roboto Light"/>
                <a:sym typeface="Roboto Light"/>
              </a:rPr>
              <a:t>des personnes concernées concernant la protection des données, le retrait de consentement, le droit à l’oubli et autres.</a:t>
            </a:r>
            <a:endParaRPr sz="1400" b="0" i="0" u="none" strike="noStrike" cap="none">
              <a:solidFill>
                <a:srgbClr val="000000"/>
              </a:solidFill>
              <a:latin typeface="Arial"/>
              <a:ea typeface="Arial"/>
              <a:cs typeface="Arial"/>
              <a:sym typeface="Arial"/>
            </a:endParaRPr>
          </a:p>
        </p:txBody>
      </p:sp>
      <p:sp>
        <p:nvSpPr>
          <p:cNvPr id="228" name="Google Shape;228;p7"/>
          <p:cNvSpPr/>
          <p:nvPr/>
        </p:nvSpPr>
        <p:spPr>
          <a:xfrm>
            <a:off x="14575910" y="12339935"/>
            <a:ext cx="8116389"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fr-FR" sz="1200" b="0" i="0" u="none" strike="noStrike" cap="none">
                <a:solidFill>
                  <a:srgbClr val="262626"/>
                </a:solidFill>
                <a:latin typeface="Roboto Light"/>
                <a:ea typeface="Roboto Light"/>
                <a:cs typeface="Roboto Light"/>
                <a:sym typeface="Roboto Light"/>
              </a:rPr>
              <a:t>Source : </a:t>
            </a:r>
            <a:r>
              <a:rPr lang="fr-FR" sz="1200" b="0" i="0"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https://www.itgovernance.eu/blog/en/quelles-sont-les-missions-du-delegue-a-la-protection-des-donnees-dpo</a:t>
            </a:r>
            <a:endParaRPr sz="1200" b="0" i="0" u="none" strike="noStrike" cap="none">
              <a:solidFill>
                <a:srgbClr val="262626"/>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20598713" y="408118"/>
            <a:ext cx="1661125" cy="1661125"/>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236" name="Google Shape;236;p9"/>
          <p:cNvGrpSpPr/>
          <p:nvPr/>
        </p:nvGrpSpPr>
        <p:grpSpPr>
          <a:xfrm>
            <a:off x="20808068" y="579565"/>
            <a:ext cx="1277434" cy="1277434"/>
            <a:chOff x="10264294" y="5193241"/>
            <a:chExt cx="2331411" cy="2331411"/>
          </a:xfrm>
        </p:grpSpPr>
        <p:pic>
          <p:nvPicPr>
            <p:cNvPr id="237" name="Google Shape;237;p9"/>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38" name="Google Shape;238;p9"/>
            <p:cNvPicPr preferRelativeResize="0"/>
            <p:nvPr/>
          </p:nvPicPr>
          <p:blipFill rotWithShape="1">
            <a:blip r:embed="rId4">
              <a:alphaModFix/>
            </a:blip>
            <a:srcRect/>
            <a:stretch/>
          </p:blipFill>
          <p:spPr>
            <a:xfrm>
              <a:off x="11707138" y="7073015"/>
              <a:ext cx="362309" cy="362309"/>
            </a:xfrm>
            <a:prstGeom prst="rect">
              <a:avLst/>
            </a:prstGeom>
            <a:noFill/>
            <a:ln>
              <a:noFill/>
            </a:ln>
          </p:spPr>
        </p:pic>
      </p:grpSp>
      <p:sp>
        <p:nvSpPr>
          <p:cNvPr id="239" name="Google Shape;239;p9"/>
          <p:cNvSpPr/>
          <p:nvPr/>
        </p:nvSpPr>
        <p:spPr>
          <a:xfrm>
            <a:off x="1291385" y="2907556"/>
            <a:ext cx="19480323" cy="69864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 référent accessibilité joue un rôle transversal au sein de l’entreprise, collaborant avec différentes équipes :</a:t>
            </a:r>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Communication et Marketing</a:t>
            </a:r>
            <a:r>
              <a:rPr lang="fr-FR" sz="3200" b="0" i="0" u="none" strike="noStrike" cap="none">
                <a:solidFill>
                  <a:srgbClr val="000000"/>
                </a:solidFill>
                <a:latin typeface="Roboto Light"/>
                <a:ea typeface="Roboto Light"/>
                <a:cs typeface="Roboto Light"/>
                <a:sym typeface="Roboto Light"/>
              </a:rPr>
              <a:t> : Pour assurer que la charte graphique, les contenus et les campagnes publicitaires respectent les normes d'accessibilité.</a:t>
            </a:r>
            <a:endParaRPr/>
          </a:p>
          <a:p>
            <a:pPr marL="1339850" marR="0" lvl="1" indent="-254000" algn="l" rtl="0">
              <a:lnSpc>
                <a:spcPct val="100000"/>
              </a:lnSpc>
              <a:spcBef>
                <a:spcPts val="0"/>
              </a:spcBef>
              <a:spcAft>
                <a:spcPts val="0"/>
              </a:spcAft>
              <a:buClr>
                <a:srgbClr val="262626"/>
              </a:buClr>
              <a:buSzPts val="3200"/>
              <a:buFont typeface="Arial"/>
              <a:buNone/>
            </a:pPr>
            <a:endParaRPr sz="3200" b="0" i="0" u="none" strike="noStrike" cap="none">
              <a:solidFill>
                <a:srgbClr val="000000"/>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Ressources Humaines</a:t>
            </a:r>
            <a:r>
              <a:rPr lang="fr-FR" sz="3200" b="0" i="0" u="none" strike="noStrike" cap="none">
                <a:solidFill>
                  <a:srgbClr val="000000"/>
                </a:solidFill>
                <a:latin typeface="Roboto Light"/>
                <a:ea typeface="Roboto Light"/>
                <a:cs typeface="Roboto Light"/>
                <a:sym typeface="Roboto Light"/>
              </a:rPr>
              <a:t> : Pour intégrer des critères d’accessibilité dans les processus de recrutement et de formation, sensibiliser les employés et promouvoir une culture inclusive.</a:t>
            </a:r>
            <a:endParaRPr/>
          </a:p>
          <a:p>
            <a:pPr marL="1339850" marR="0" lvl="1" indent="-254000" algn="l" rtl="0">
              <a:lnSpc>
                <a:spcPct val="100000"/>
              </a:lnSpc>
              <a:spcBef>
                <a:spcPts val="0"/>
              </a:spcBef>
              <a:spcAft>
                <a:spcPts val="0"/>
              </a:spcAft>
              <a:buClr>
                <a:srgbClr val="262626"/>
              </a:buClr>
              <a:buSzPts val="3200"/>
              <a:buFont typeface="Arial"/>
              <a:buNone/>
            </a:pPr>
            <a:endParaRPr sz="3200" b="0" i="0" u="none" strike="noStrike" cap="none">
              <a:solidFill>
                <a:srgbClr val="000000"/>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Achats</a:t>
            </a:r>
            <a:r>
              <a:rPr lang="fr-FR" sz="3200" b="0" i="0" u="none" strike="noStrike" cap="none">
                <a:solidFill>
                  <a:srgbClr val="000000"/>
                </a:solidFill>
                <a:latin typeface="Roboto Light"/>
                <a:ea typeface="Roboto Light"/>
                <a:cs typeface="Roboto Light"/>
                <a:sym typeface="Roboto Light"/>
              </a:rPr>
              <a:t> : Pour inclure des exigences d’accessibilité dans les appels d’offre et les contrats avec les fournisseurs.</a:t>
            </a:r>
            <a:endParaRPr/>
          </a:p>
          <a:p>
            <a:pPr marL="1339850" marR="0" lvl="1" indent="-254000" algn="l" rtl="0">
              <a:lnSpc>
                <a:spcPct val="100000"/>
              </a:lnSpc>
              <a:spcBef>
                <a:spcPts val="0"/>
              </a:spcBef>
              <a:spcAft>
                <a:spcPts val="0"/>
              </a:spcAft>
              <a:buClr>
                <a:srgbClr val="262626"/>
              </a:buClr>
              <a:buSzPts val="3200"/>
              <a:buFont typeface="Arial"/>
              <a:buNone/>
            </a:pPr>
            <a:endParaRPr sz="3200" b="0" i="0" u="none" strike="noStrike" cap="none">
              <a:solidFill>
                <a:srgbClr val="000000"/>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Développeurs et Graphistes</a:t>
            </a:r>
            <a:r>
              <a:rPr lang="fr-FR" sz="3200" b="0" i="0" u="none" strike="noStrike" cap="none">
                <a:solidFill>
                  <a:srgbClr val="000000"/>
                </a:solidFill>
                <a:latin typeface="Roboto Light"/>
                <a:ea typeface="Roboto Light"/>
                <a:cs typeface="Roboto Light"/>
                <a:sym typeface="Roboto Light"/>
              </a:rPr>
              <a:t> : Pour garantir que les sites web, applications et interfaces utilisateurs sont conformes aux normes d'accessibilité dès leur conception et que les designs sont accessibles à tous.</a:t>
            </a:r>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4"/>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RÔLE </a:t>
            </a:r>
            <a:r>
              <a:rPr lang="fr-FR" sz="4400" b="0" i="0" u="none" strike="noStrike" cap="none">
                <a:solidFill>
                  <a:srgbClr val="FF0000"/>
                </a:solidFill>
                <a:latin typeface="Roboto Light"/>
                <a:ea typeface="Roboto Light"/>
                <a:cs typeface="Roboto Light"/>
                <a:sym typeface="Roboto Light"/>
              </a:rPr>
              <a:t>POLITIQUE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46" name="Google Shape;246;p74"/>
          <p:cNvSpPr/>
          <p:nvPr/>
        </p:nvSpPr>
        <p:spPr>
          <a:xfrm>
            <a:off x="20598713" y="408118"/>
            <a:ext cx="1661125" cy="1661125"/>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247" name="Google Shape;247;p74"/>
          <p:cNvGrpSpPr/>
          <p:nvPr/>
        </p:nvGrpSpPr>
        <p:grpSpPr>
          <a:xfrm>
            <a:off x="20808068" y="579565"/>
            <a:ext cx="1277434" cy="1277434"/>
            <a:chOff x="10264294" y="5193241"/>
            <a:chExt cx="2331411" cy="2331411"/>
          </a:xfrm>
        </p:grpSpPr>
        <p:pic>
          <p:nvPicPr>
            <p:cNvPr id="248" name="Google Shape;248;p74"/>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49" name="Google Shape;249;p74"/>
            <p:cNvPicPr preferRelativeResize="0"/>
            <p:nvPr/>
          </p:nvPicPr>
          <p:blipFill rotWithShape="1">
            <a:blip r:embed="rId4">
              <a:alphaModFix/>
            </a:blip>
            <a:srcRect/>
            <a:stretch/>
          </p:blipFill>
          <p:spPr>
            <a:xfrm>
              <a:off x="11707138" y="7073015"/>
              <a:ext cx="362309" cy="362309"/>
            </a:xfrm>
            <a:prstGeom prst="rect">
              <a:avLst/>
            </a:prstGeom>
            <a:noFill/>
            <a:ln>
              <a:noFill/>
            </a:ln>
          </p:spPr>
        </p:pic>
      </p:grpSp>
      <p:sp>
        <p:nvSpPr>
          <p:cNvPr id="250" name="Google Shape;250;p74"/>
          <p:cNvSpPr/>
          <p:nvPr/>
        </p:nvSpPr>
        <p:spPr>
          <a:xfrm>
            <a:off x="1291385" y="4631105"/>
            <a:ext cx="19480323" cy="35393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3200" b="0" i="0" u="none" strike="noStrike" cap="none">
                <a:solidFill>
                  <a:srgbClr val="000000"/>
                </a:solidFill>
                <a:latin typeface="Roboto Light"/>
                <a:ea typeface="Roboto Light"/>
                <a:cs typeface="Roboto Light"/>
                <a:sym typeface="Roboto Light"/>
              </a:rPr>
              <a:t>Le référent accessibilité a également un rôle politique important. </a:t>
            </a:r>
            <a:endParaRPr/>
          </a:p>
          <a:p>
            <a:pPr marL="0" marR="0" lvl="0" indent="0" algn="l" rtl="0">
              <a:lnSpc>
                <a:spcPct val="100000"/>
              </a:lnSpc>
              <a:spcBef>
                <a:spcPts val="0"/>
              </a:spcBef>
              <a:spcAft>
                <a:spcPts val="0"/>
              </a:spcAft>
              <a:buNone/>
            </a:pPr>
            <a:endParaRPr sz="32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3200" b="0" i="0" u="none" strike="noStrike" cap="none">
                <a:solidFill>
                  <a:srgbClr val="000000"/>
                </a:solidFill>
                <a:latin typeface="Roboto Light"/>
                <a:ea typeface="Roboto Light"/>
                <a:cs typeface="Roboto Light"/>
                <a:sym typeface="Roboto Light"/>
              </a:rPr>
              <a:t>Il doit sensibiliser et convaincre la direction et les différents départements de l’importance de l’accessibilité numérique, et promouvoir une culture d'inclusion au sein de l'organisation. </a:t>
            </a:r>
            <a:endParaRPr/>
          </a:p>
          <a:p>
            <a:pPr marL="0" marR="0" lvl="0" indent="0" algn="l" rtl="0">
              <a:lnSpc>
                <a:spcPct val="100000"/>
              </a:lnSpc>
              <a:spcBef>
                <a:spcPts val="0"/>
              </a:spcBef>
              <a:spcAft>
                <a:spcPts val="0"/>
              </a:spcAft>
              <a:buNone/>
            </a:pPr>
            <a:endParaRPr sz="32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3200" b="0" i="0" u="none" strike="noStrike" cap="none">
                <a:solidFill>
                  <a:srgbClr val="000000"/>
                </a:solidFill>
                <a:latin typeface="Roboto Light"/>
                <a:ea typeface="Roboto Light"/>
                <a:cs typeface="Roboto Light"/>
                <a:sym typeface="Roboto Light"/>
              </a:rPr>
              <a:t>Un référent soutenu par sa direction pourra obtenir le soutien nécessaire pour développer l’accessibilité de l’entreprise et former ses collaborateurs aux enjeux actuels.</a:t>
            </a:r>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57" name="Google Shape;257;p8"/>
          <p:cNvSpPr/>
          <p:nvPr/>
        </p:nvSpPr>
        <p:spPr>
          <a:xfrm>
            <a:off x="8862529" y="3241101"/>
            <a:ext cx="11182350" cy="7971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Postes divers : PO, chef(fe) de projet, chargé(e) de mission RSE, responsable DSI,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Ses fonctions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Responsable des chantiers A11Y de l’entreprise (audits, formations, …)</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 point d’entrée pour toutes les questions : techniques, fonctionnelles, légales, …</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Peut être le moyen de contact défini pour les réclamations liées à l’accessibilité </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Sensibilise et « évangélise » le sujet auprès des collaborateurs et de la direction</a:t>
            </a:r>
            <a:endParaRPr sz="1400" b="0" i="0" u="none" strike="noStrike" cap="none">
              <a:solidFill>
                <a:srgbClr val="000000"/>
              </a:solidFill>
              <a:latin typeface="Arial"/>
              <a:ea typeface="Arial"/>
              <a:cs typeface="Arial"/>
              <a:sym typeface="Arial"/>
            </a:endParaRPr>
          </a:p>
        </p:txBody>
      </p:sp>
      <p:sp>
        <p:nvSpPr>
          <p:cNvPr id="258" name="Google Shape;258;p8"/>
          <p:cNvSpPr/>
          <p:nvPr/>
        </p:nvSpPr>
        <p:spPr>
          <a:xfrm>
            <a:off x="2213252" y="4065970"/>
            <a:ext cx="5211379" cy="5211379"/>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259" name="Google Shape;259;p8"/>
          <p:cNvGrpSpPr/>
          <p:nvPr/>
        </p:nvGrpSpPr>
        <p:grpSpPr>
          <a:xfrm>
            <a:off x="2815121" y="4667839"/>
            <a:ext cx="4007640" cy="4007640"/>
            <a:chOff x="10264294" y="5193241"/>
            <a:chExt cx="2331411" cy="2331411"/>
          </a:xfrm>
        </p:grpSpPr>
        <p:pic>
          <p:nvPicPr>
            <p:cNvPr id="260" name="Google Shape;260;p8"/>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61" name="Google Shape;261;p8"/>
            <p:cNvPicPr preferRelativeResize="0"/>
            <p:nvPr/>
          </p:nvPicPr>
          <p:blipFill rotWithShape="1">
            <a:blip r:embed="rId4">
              <a:alphaModFix/>
            </a:blip>
            <a:srcRect/>
            <a:stretch/>
          </p:blipFill>
          <p:spPr>
            <a:xfrm>
              <a:off x="11707138" y="7073015"/>
              <a:ext cx="362309" cy="362309"/>
            </a:xfrm>
            <a:prstGeom prst="rect">
              <a:avLst/>
            </a:prstGeom>
            <a:noFill/>
            <a:ln>
              <a:noFill/>
            </a:ln>
          </p:spPr>
        </p:pic>
      </p:gr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5"/>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RÔLE</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68" name="Google Shape;268;p75"/>
          <p:cNvSpPr/>
          <p:nvPr/>
        </p:nvSpPr>
        <p:spPr>
          <a:xfrm>
            <a:off x="9251996" y="5615970"/>
            <a:ext cx="1118235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Pour asseoir son rôle dans l’entreprise, il est important que le Référent Accessibilité soit officiellement nommé par la Direction à travers une </a:t>
            </a:r>
            <a:r>
              <a:rPr lang="fr-FR" sz="3200" b="1" i="0" u="none" strike="noStrike" cap="none">
                <a:solidFill>
                  <a:srgbClr val="262626"/>
                </a:solidFill>
                <a:latin typeface="Roboto Light"/>
                <a:ea typeface="Roboto Light"/>
                <a:cs typeface="Roboto Light"/>
                <a:sym typeface="Roboto Light"/>
              </a:rPr>
              <a:t>lettre de mission</a:t>
            </a:r>
            <a:r>
              <a:rPr lang="fr-FR" sz="32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p:txBody>
      </p:sp>
      <p:sp>
        <p:nvSpPr>
          <p:cNvPr id="269" name="Google Shape;269;p75"/>
          <p:cNvSpPr/>
          <p:nvPr/>
        </p:nvSpPr>
        <p:spPr>
          <a:xfrm>
            <a:off x="2213252" y="4065970"/>
            <a:ext cx="5211379" cy="5211379"/>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270" name="Google Shape;270;p75"/>
          <p:cNvGrpSpPr/>
          <p:nvPr/>
        </p:nvGrpSpPr>
        <p:grpSpPr>
          <a:xfrm>
            <a:off x="2815121" y="4667839"/>
            <a:ext cx="4007640" cy="4007640"/>
            <a:chOff x="10264294" y="5193241"/>
            <a:chExt cx="2331411" cy="2331411"/>
          </a:xfrm>
        </p:grpSpPr>
        <p:pic>
          <p:nvPicPr>
            <p:cNvPr id="271" name="Google Shape;271;p75"/>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72" name="Google Shape;272;p75"/>
            <p:cNvPicPr preferRelativeResize="0"/>
            <p:nvPr/>
          </p:nvPicPr>
          <p:blipFill rotWithShape="1">
            <a:blip r:embed="rId4">
              <a:alphaModFix/>
            </a:blip>
            <a:srcRect/>
            <a:stretch/>
          </p:blipFill>
          <p:spPr>
            <a:xfrm>
              <a:off x="11707138" y="7073015"/>
              <a:ext cx="362309" cy="362309"/>
            </a:xfrm>
            <a:prstGeom prst="rect">
              <a:avLst/>
            </a:prstGeom>
            <a:noFill/>
            <a:ln>
              <a:noFill/>
            </a:ln>
          </p:spPr>
        </p:pic>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1"/>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LES </a:t>
            </a:r>
            <a:r>
              <a:rPr lang="fr-FR" sz="4400" b="1" i="0" u="none" strike="noStrike" cap="none">
                <a:solidFill>
                  <a:srgbClr val="FF0000"/>
                </a:solidFill>
                <a:latin typeface="Roboto Light"/>
                <a:ea typeface="Roboto Light"/>
                <a:cs typeface="Roboto Light"/>
                <a:sym typeface="Roboto Light"/>
              </a:rPr>
              <a:t>INTERLOCUTEURS</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279" name="Google Shape;279;p11"/>
          <p:cNvSpPr txBox="1"/>
          <p:nvPr/>
        </p:nvSpPr>
        <p:spPr>
          <a:xfrm>
            <a:off x="8999883" y="8110571"/>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chemeClr val="accent1"/>
                </a:solidFill>
                <a:latin typeface="Roboto Light"/>
                <a:ea typeface="Roboto Light"/>
                <a:cs typeface="Roboto Light"/>
                <a:sym typeface="Roboto Light"/>
              </a:rPr>
              <a:t>Référent(e) Accessibilité</a:t>
            </a:r>
            <a:endParaRPr sz="1400" b="0" i="0" u="none" strike="noStrike" cap="none">
              <a:solidFill>
                <a:srgbClr val="000000"/>
              </a:solidFill>
              <a:latin typeface="Arial"/>
              <a:ea typeface="Arial"/>
              <a:cs typeface="Arial"/>
              <a:sym typeface="Arial"/>
            </a:endParaRPr>
          </a:p>
        </p:txBody>
      </p:sp>
      <p:sp>
        <p:nvSpPr>
          <p:cNvPr id="280" name="Google Shape;280;p11"/>
          <p:cNvSpPr txBox="1"/>
          <p:nvPr/>
        </p:nvSpPr>
        <p:spPr>
          <a:xfrm>
            <a:off x="3346659" y="4567094"/>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POs &amp; devs</a:t>
            </a:r>
            <a:endParaRPr sz="1400" b="0" i="0" u="none" strike="noStrike" cap="none">
              <a:solidFill>
                <a:srgbClr val="000000"/>
              </a:solidFill>
              <a:latin typeface="Arial"/>
              <a:ea typeface="Arial"/>
              <a:cs typeface="Arial"/>
              <a:sym typeface="Arial"/>
            </a:endParaRPr>
          </a:p>
        </p:txBody>
      </p:sp>
      <p:sp>
        <p:nvSpPr>
          <p:cNvPr id="281" name="Google Shape;281;p11"/>
          <p:cNvSpPr txBox="1"/>
          <p:nvPr/>
        </p:nvSpPr>
        <p:spPr>
          <a:xfrm>
            <a:off x="2280656" y="5900250"/>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Chef(fe)s de projets</a:t>
            </a:r>
            <a:endParaRPr sz="1400" b="0" i="0" u="none" strike="noStrike" cap="none">
              <a:solidFill>
                <a:srgbClr val="000000"/>
              </a:solidFill>
              <a:latin typeface="Arial"/>
              <a:ea typeface="Arial"/>
              <a:cs typeface="Arial"/>
              <a:sym typeface="Arial"/>
            </a:endParaRPr>
          </a:p>
        </p:txBody>
      </p:sp>
      <p:sp>
        <p:nvSpPr>
          <p:cNvPr id="282" name="Google Shape;282;p11"/>
          <p:cNvSpPr txBox="1"/>
          <p:nvPr/>
        </p:nvSpPr>
        <p:spPr>
          <a:xfrm>
            <a:off x="2446721" y="7525796"/>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Contenu et Marque</a:t>
            </a:r>
            <a:endParaRPr sz="1400" b="0" i="0" u="none" strike="noStrike" cap="none">
              <a:solidFill>
                <a:srgbClr val="000000"/>
              </a:solidFill>
              <a:latin typeface="Arial"/>
              <a:ea typeface="Arial"/>
              <a:cs typeface="Arial"/>
              <a:sym typeface="Arial"/>
            </a:endParaRPr>
          </a:p>
        </p:txBody>
      </p:sp>
      <p:sp>
        <p:nvSpPr>
          <p:cNvPr id="283" name="Google Shape;283;p11"/>
          <p:cNvSpPr txBox="1"/>
          <p:nvPr/>
        </p:nvSpPr>
        <p:spPr>
          <a:xfrm>
            <a:off x="14681789" y="7264264"/>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UI / UX</a:t>
            </a:r>
            <a:endParaRPr sz="1400" b="0" i="0" u="none" strike="noStrike" cap="none">
              <a:solidFill>
                <a:srgbClr val="000000"/>
              </a:solidFill>
              <a:latin typeface="Arial"/>
              <a:ea typeface="Arial"/>
              <a:cs typeface="Arial"/>
              <a:sym typeface="Arial"/>
            </a:endParaRPr>
          </a:p>
        </p:txBody>
      </p:sp>
      <p:sp>
        <p:nvSpPr>
          <p:cNvPr id="284" name="Google Shape;284;p11"/>
          <p:cNvSpPr txBox="1"/>
          <p:nvPr/>
        </p:nvSpPr>
        <p:spPr>
          <a:xfrm>
            <a:off x="15198149" y="5537336"/>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Prestataires externes</a:t>
            </a:r>
            <a:endParaRPr sz="1400" b="0" i="0" u="none" strike="noStrike" cap="none">
              <a:solidFill>
                <a:srgbClr val="000000"/>
              </a:solidFill>
              <a:latin typeface="Arial"/>
              <a:ea typeface="Arial"/>
              <a:cs typeface="Arial"/>
              <a:sym typeface="Arial"/>
            </a:endParaRPr>
          </a:p>
        </p:txBody>
      </p:sp>
      <p:sp>
        <p:nvSpPr>
          <p:cNvPr id="285" name="Google Shape;285;p11"/>
          <p:cNvSpPr txBox="1"/>
          <p:nvPr/>
        </p:nvSpPr>
        <p:spPr>
          <a:xfrm>
            <a:off x="14982670" y="9206461"/>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RSE / Mission Handicap</a:t>
            </a:r>
            <a:endParaRPr sz="1400" b="0" i="0" u="none" strike="noStrike" cap="none">
              <a:solidFill>
                <a:srgbClr val="000000"/>
              </a:solidFill>
              <a:latin typeface="Arial"/>
              <a:ea typeface="Arial"/>
              <a:cs typeface="Arial"/>
              <a:sym typeface="Arial"/>
            </a:endParaRPr>
          </a:p>
        </p:txBody>
      </p:sp>
      <p:sp>
        <p:nvSpPr>
          <p:cNvPr id="286" name="Google Shape;286;p11"/>
          <p:cNvSpPr txBox="1"/>
          <p:nvPr/>
        </p:nvSpPr>
        <p:spPr>
          <a:xfrm>
            <a:off x="3916799" y="9114447"/>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Intégrateurs</a:t>
            </a:r>
            <a:endParaRPr sz="1400" b="0" i="0" u="none" strike="noStrike" cap="none">
              <a:solidFill>
                <a:srgbClr val="000000"/>
              </a:solidFill>
              <a:latin typeface="Arial"/>
              <a:ea typeface="Arial"/>
              <a:cs typeface="Arial"/>
              <a:sym typeface="Arial"/>
            </a:endParaRPr>
          </a:p>
        </p:txBody>
      </p:sp>
      <p:sp>
        <p:nvSpPr>
          <p:cNvPr id="287" name="Google Shape;287;p11"/>
          <p:cNvSpPr txBox="1"/>
          <p:nvPr/>
        </p:nvSpPr>
        <p:spPr>
          <a:xfrm>
            <a:off x="10122436" y="10115818"/>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RH</a:t>
            </a:r>
            <a:endParaRPr sz="1400" b="0" i="0" u="none" strike="noStrike" cap="none">
              <a:solidFill>
                <a:srgbClr val="000000"/>
              </a:solidFill>
              <a:latin typeface="Arial"/>
              <a:ea typeface="Arial"/>
              <a:cs typeface="Arial"/>
              <a:sym typeface="Arial"/>
            </a:endParaRPr>
          </a:p>
        </p:txBody>
      </p:sp>
      <p:sp>
        <p:nvSpPr>
          <p:cNvPr id="288" name="Google Shape;288;p11"/>
          <p:cNvSpPr txBox="1"/>
          <p:nvPr/>
        </p:nvSpPr>
        <p:spPr>
          <a:xfrm>
            <a:off x="13291712" y="3498825"/>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Achats</a:t>
            </a:r>
            <a:endParaRPr sz="1400" b="0" i="0" u="none" strike="noStrike" cap="none">
              <a:solidFill>
                <a:srgbClr val="000000"/>
              </a:solidFill>
              <a:latin typeface="Arial"/>
              <a:ea typeface="Arial"/>
              <a:cs typeface="Arial"/>
              <a:sym typeface="Arial"/>
            </a:endParaRPr>
          </a:p>
        </p:txBody>
      </p:sp>
      <p:sp>
        <p:nvSpPr>
          <p:cNvPr id="289" name="Google Shape;289;p11"/>
          <p:cNvSpPr txBox="1"/>
          <p:nvPr/>
        </p:nvSpPr>
        <p:spPr>
          <a:xfrm>
            <a:off x="7692319" y="3187994"/>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Direction du numérique</a:t>
            </a:r>
            <a:endParaRPr sz="1400" b="0" i="0" u="none" strike="noStrike" cap="none">
              <a:solidFill>
                <a:srgbClr val="000000"/>
              </a:solidFill>
              <a:latin typeface="Arial"/>
              <a:ea typeface="Arial"/>
              <a:cs typeface="Arial"/>
              <a:sym typeface="Arial"/>
            </a:endParaRPr>
          </a:p>
        </p:txBody>
      </p:sp>
      <p:sp>
        <p:nvSpPr>
          <p:cNvPr id="290" name="Google Shape;290;p11"/>
          <p:cNvSpPr/>
          <p:nvPr/>
        </p:nvSpPr>
        <p:spPr>
          <a:xfrm>
            <a:off x="9928503" y="4885121"/>
            <a:ext cx="3031676" cy="3031676"/>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291" name="Google Shape;291;p11"/>
          <p:cNvSpPr txBox="1"/>
          <p:nvPr/>
        </p:nvSpPr>
        <p:spPr>
          <a:xfrm>
            <a:off x="6829651" y="10051428"/>
            <a:ext cx="4860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Juridique</a:t>
            </a:r>
            <a:endParaRPr sz="1400" b="0" i="0" u="none" strike="noStrike" cap="none">
              <a:solidFill>
                <a:srgbClr val="000000"/>
              </a:solidFill>
              <a:latin typeface="Arial"/>
              <a:ea typeface="Arial"/>
              <a:cs typeface="Arial"/>
              <a:sym typeface="Arial"/>
            </a:endParaRPr>
          </a:p>
        </p:txBody>
      </p:sp>
      <p:grpSp>
        <p:nvGrpSpPr>
          <p:cNvPr id="292" name="Google Shape;292;p11"/>
          <p:cNvGrpSpPr/>
          <p:nvPr/>
        </p:nvGrpSpPr>
        <p:grpSpPr>
          <a:xfrm>
            <a:off x="10264294" y="5193241"/>
            <a:ext cx="2331411" cy="2331411"/>
            <a:chOff x="10264294" y="5193241"/>
            <a:chExt cx="2331411" cy="2331411"/>
          </a:xfrm>
        </p:grpSpPr>
        <p:pic>
          <p:nvPicPr>
            <p:cNvPr id="293" name="Google Shape;293;p11"/>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294" name="Google Shape;294;p11"/>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LES </a:t>
            </a:r>
            <a:r>
              <a:rPr lang="fr-FR" sz="4400" b="1" i="0" u="none" strike="noStrike" cap="none">
                <a:solidFill>
                  <a:srgbClr val="FF0000"/>
                </a:solidFill>
                <a:latin typeface="Roboto Light"/>
                <a:ea typeface="Roboto Light"/>
                <a:cs typeface="Roboto Light"/>
                <a:sym typeface="Roboto Light"/>
              </a:rPr>
              <a:t>INTERLOCUTEURS</a:t>
            </a:r>
            <a:r>
              <a:rPr lang="fr-FR" sz="4400" b="0" i="0" u="none" strike="noStrike" cap="none">
                <a:solidFill>
                  <a:schemeClr val="lt1"/>
                </a:solidFill>
                <a:latin typeface="Roboto Light"/>
                <a:ea typeface="Roboto Light"/>
                <a:cs typeface="Roboto Light"/>
                <a:sym typeface="Roboto Light"/>
              </a:rPr>
              <a:t> DU RÉFÉRENT ACCESSIBILITÉ</a:t>
            </a:r>
            <a:endParaRPr sz="1400" b="0" i="0" u="none" strike="noStrike" cap="none">
              <a:solidFill>
                <a:srgbClr val="000000"/>
              </a:solidFill>
              <a:latin typeface="Arial"/>
              <a:ea typeface="Arial"/>
              <a:cs typeface="Arial"/>
              <a:sym typeface="Arial"/>
            </a:endParaRPr>
          </a:p>
        </p:txBody>
      </p:sp>
      <p:sp>
        <p:nvSpPr>
          <p:cNvPr id="301" name="Google Shape;301;p12"/>
          <p:cNvSpPr/>
          <p:nvPr/>
        </p:nvSpPr>
        <p:spPr>
          <a:xfrm>
            <a:off x="8862529" y="4065970"/>
            <a:ext cx="11182350" cy="6494085"/>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0" i="0" u="none" strike="noStrike" cap="none">
                <a:solidFill>
                  <a:srgbClr val="262626"/>
                </a:solidFill>
                <a:latin typeface="Roboto Light"/>
                <a:ea typeface="Roboto Light"/>
                <a:cs typeface="Roboto Light"/>
                <a:sym typeface="Roboto Light"/>
              </a:rPr>
              <a:t>Identifier ces </a:t>
            </a:r>
            <a:r>
              <a:rPr lang="fr-FR" sz="3200" b="1" i="0" u="none" strike="noStrike" cap="none">
                <a:solidFill>
                  <a:srgbClr val="262626"/>
                </a:solidFill>
                <a:latin typeface="Roboto Light"/>
                <a:ea typeface="Roboto Light"/>
                <a:cs typeface="Roboto Light"/>
                <a:sym typeface="Roboto Light"/>
              </a:rPr>
              <a:t>interlocuteurs</a:t>
            </a:r>
            <a:r>
              <a:rPr lang="fr-FR" sz="3200" b="0" i="0" u="none" strike="noStrike" cap="none">
                <a:solidFill>
                  <a:srgbClr val="262626"/>
                </a:solidFill>
                <a:latin typeface="Roboto Light"/>
                <a:ea typeface="Roboto Light"/>
                <a:cs typeface="Roboto Light"/>
                <a:sym typeface="Roboto Light"/>
              </a:rPr>
              <a:t>, leur </a:t>
            </a:r>
            <a:r>
              <a:rPr lang="fr-FR" sz="3200" b="1" i="0" u="none" strike="noStrike" cap="none">
                <a:solidFill>
                  <a:srgbClr val="262626"/>
                </a:solidFill>
                <a:latin typeface="Roboto Light"/>
                <a:ea typeface="Roboto Light"/>
                <a:cs typeface="Roboto Light"/>
                <a:sym typeface="Roboto Light"/>
              </a:rPr>
              <a:t>niveau de responsabilité </a:t>
            </a:r>
            <a:r>
              <a:rPr lang="fr-FR" sz="3200" b="0" i="0" u="none" strike="noStrike" cap="none">
                <a:solidFill>
                  <a:srgbClr val="262626"/>
                </a:solidFill>
                <a:latin typeface="Roboto Light"/>
                <a:ea typeface="Roboto Light"/>
                <a:cs typeface="Roboto Light"/>
                <a:sym typeface="Roboto Light"/>
              </a:rPr>
              <a:t>et leur </a:t>
            </a:r>
            <a:r>
              <a:rPr lang="fr-FR" sz="3200" b="1" i="0" u="none" strike="noStrike" cap="none">
                <a:solidFill>
                  <a:srgbClr val="262626"/>
                </a:solidFill>
                <a:latin typeface="Roboto Light"/>
                <a:ea typeface="Roboto Light"/>
                <a:cs typeface="Roboto Light"/>
                <a:sym typeface="Roboto Light"/>
              </a:rPr>
              <a:t>niveau de connaissance </a:t>
            </a:r>
            <a:r>
              <a:rPr lang="fr-FR" sz="3200" b="0" i="0" u="none" strike="noStrike" cap="none">
                <a:solidFill>
                  <a:srgbClr val="262626"/>
                </a:solidFill>
                <a:latin typeface="Roboto Light"/>
                <a:ea typeface="Roboto Light"/>
                <a:cs typeface="Roboto Light"/>
                <a:sym typeface="Roboto Light"/>
              </a:rPr>
              <a:t>du sujet</a:t>
            </a:r>
            <a:endParaRPr sz="1400" b="0" i="0" u="none" strike="noStrike" cap="none">
              <a:solidFill>
                <a:srgbClr val="000000"/>
              </a:solidFill>
              <a:latin typeface="Arial"/>
              <a:ea typeface="Arial"/>
              <a:cs typeface="Arial"/>
              <a:sym typeface="Arial"/>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Être identifié(e) </a:t>
            </a:r>
            <a:r>
              <a:rPr lang="fr-FR" sz="3200" b="0" i="0" u="none" strike="noStrike" cap="none">
                <a:solidFill>
                  <a:srgbClr val="262626"/>
                </a:solidFill>
                <a:latin typeface="Roboto Light"/>
                <a:ea typeface="Roboto Light"/>
                <a:cs typeface="Roboto Light"/>
                <a:sym typeface="Roboto Light"/>
              </a:rPr>
              <a:t>comme Référent(e) Accessibilité !</a:t>
            </a:r>
            <a:endParaRPr sz="1400" b="0" i="0" u="none" strike="noStrike" cap="none">
              <a:solidFill>
                <a:srgbClr val="000000"/>
              </a:solidFill>
              <a:latin typeface="Arial"/>
              <a:ea typeface="Arial"/>
              <a:cs typeface="Arial"/>
              <a:sym typeface="Arial"/>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0" i="0" u="none" strike="noStrike" cap="none">
                <a:solidFill>
                  <a:srgbClr val="262626"/>
                </a:solidFill>
                <a:latin typeface="Roboto Light"/>
                <a:ea typeface="Roboto Light"/>
                <a:cs typeface="Roboto Light"/>
                <a:sym typeface="Roboto Light"/>
              </a:rPr>
              <a:t>Nommer des </a:t>
            </a:r>
            <a:r>
              <a:rPr lang="fr-FR" sz="3200" b="1" i="0" u="none" strike="noStrike" cap="none">
                <a:solidFill>
                  <a:srgbClr val="262626"/>
                </a:solidFill>
                <a:latin typeface="Roboto Light"/>
                <a:ea typeface="Roboto Light"/>
                <a:cs typeface="Roboto Light"/>
                <a:sym typeface="Roboto Light"/>
              </a:rPr>
              <a:t>référents</a:t>
            </a:r>
            <a:r>
              <a:rPr lang="fr-FR" sz="3200" b="0" i="0" u="none" strike="noStrike" cap="none">
                <a:solidFill>
                  <a:srgbClr val="262626"/>
                </a:solidFill>
                <a:latin typeface="Roboto Light"/>
                <a:ea typeface="Roboto Light"/>
                <a:cs typeface="Roboto Light"/>
                <a:sym typeface="Roboto Light"/>
              </a:rPr>
              <a:t> au sein de chaque service concerné</a:t>
            </a:r>
            <a:endParaRPr sz="1400" b="0" i="0" u="none" strike="noStrike" cap="none">
              <a:solidFill>
                <a:srgbClr val="000000"/>
              </a:solidFill>
              <a:latin typeface="Arial"/>
              <a:ea typeface="Arial"/>
              <a:cs typeface="Arial"/>
              <a:sym typeface="Arial"/>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0" i="0" u="none" strike="noStrike" cap="none">
                <a:solidFill>
                  <a:srgbClr val="262626"/>
                </a:solidFill>
                <a:latin typeface="Roboto Light"/>
                <a:ea typeface="Roboto Light"/>
                <a:cs typeface="Roboto Light"/>
                <a:sym typeface="Roboto Light"/>
              </a:rPr>
              <a:t>Mettre en place des </a:t>
            </a:r>
            <a:r>
              <a:rPr lang="fr-FR" sz="3200" b="1" i="0" u="none" strike="noStrike" cap="none">
                <a:solidFill>
                  <a:srgbClr val="262626"/>
                </a:solidFill>
                <a:latin typeface="Roboto Light"/>
                <a:ea typeface="Roboto Light"/>
                <a:cs typeface="Roboto Light"/>
                <a:sym typeface="Roboto Light"/>
              </a:rPr>
              <a:t>comités</a:t>
            </a:r>
            <a:r>
              <a:rPr lang="fr-FR" sz="3200" b="0" i="0" u="none" strike="noStrike" cap="none">
                <a:solidFill>
                  <a:srgbClr val="262626"/>
                </a:solidFill>
                <a:latin typeface="Roboto Light"/>
                <a:ea typeface="Roboto Light"/>
                <a:cs typeface="Roboto Light"/>
                <a:sym typeface="Roboto Light"/>
              </a:rPr>
              <a:t> (projet, pilotage) pour suivre les avancées de chacun</a:t>
            </a:r>
            <a:endParaRPr sz="1400" b="0" i="0" u="none" strike="noStrike" cap="none">
              <a:solidFill>
                <a:srgbClr val="000000"/>
              </a:solidFill>
              <a:latin typeface="Arial"/>
              <a:ea typeface="Arial"/>
              <a:cs typeface="Arial"/>
              <a:sym typeface="Arial"/>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p:txBody>
      </p:sp>
      <p:sp>
        <p:nvSpPr>
          <p:cNvPr id="302" name="Google Shape;302;p12"/>
          <p:cNvSpPr/>
          <p:nvPr/>
        </p:nvSpPr>
        <p:spPr>
          <a:xfrm>
            <a:off x="2213252" y="4065970"/>
            <a:ext cx="5211379" cy="5211379"/>
          </a:xfrm>
          <a:prstGeom prst="ellipse">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303" name="Google Shape;303;p12"/>
          <p:cNvGrpSpPr/>
          <p:nvPr/>
        </p:nvGrpSpPr>
        <p:grpSpPr>
          <a:xfrm>
            <a:off x="2815121" y="4667839"/>
            <a:ext cx="4007640" cy="4007640"/>
            <a:chOff x="10264294" y="5193241"/>
            <a:chExt cx="2331411" cy="2331411"/>
          </a:xfrm>
        </p:grpSpPr>
        <p:pic>
          <p:nvPicPr>
            <p:cNvPr id="304" name="Google Shape;304;p12"/>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305" name="Google Shape;305;p12"/>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2" name="Google Shape;82;p2"/>
          <p:cNvGrpSpPr/>
          <p:nvPr/>
        </p:nvGrpSpPr>
        <p:grpSpPr>
          <a:xfrm>
            <a:off x="12712700" y="5567363"/>
            <a:ext cx="8608060" cy="5117469"/>
            <a:chOff x="14084300" y="5038900"/>
            <a:chExt cx="8608060" cy="5117469"/>
          </a:xfrm>
        </p:grpSpPr>
        <p:sp>
          <p:nvSpPr>
            <p:cNvPr id="83" name="Google Shape;83;p2"/>
            <p:cNvSpPr/>
            <p:nvPr/>
          </p:nvSpPr>
          <p:spPr>
            <a:xfrm>
              <a:off x="14084300" y="8863707"/>
              <a:ext cx="8608060" cy="12926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fr-FR" sz="1800" b="0" i="0" u="none" strike="noStrike" cap="none">
                  <a:solidFill>
                    <a:srgbClr val="262626"/>
                  </a:solidFill>
                  <a:latin typeface="Roboto Light"/>
                  <a:ea typeface="Roboto Light"/>
                  <a:cs typeface="Roboto Light"/>
                  <a:sym typeface="Roboto Light"/>
                </a:rPr>
                <a:t>L’évaluation de l’accessibilité d’un site web repose sur le contrôle des règles inscrites dans les WCAG (Web Content Accessibility Guidelines) du WAI (World Accessibility Initiative).</a:t>
              </a: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14084300" y="5038900"/>
              <a:ext cx="860806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fr-FR" sz="3600" b="0" i="0" u="none" strike="noStrike" cap="none">
                  <a:solidFill>
                    <a:srgbClr val="262626"/>
                  </a:solidFill>
                  <a:latin typeface="Roboto Light"/>
                  <a:ea typeface="Roboto Light"/>
                  <a:cs typeface="Roboto Light"/>
                  <a:sym typeface="Roboto Light"/>
                </a:rPr>
                <a:t>L’accessibilité numérique c’est naviguer sur un site web ou une application mobile, facilement, sans limite ni restriction, par tout individu, quelles que soient ses aptitudes physiques ou mentales.</a:t>
              </a:r>
              <a:endParaRPr sz="1400" b="0" i="0" u="none" strike="noStrike" cap="none">
                <a:solidFill>
                  <a:srgbClr val="000000"/>
                </a:solidFill>
                <a:latin typeface="Arial"/>
                <a:ea typeface="Arial"/>
                <a:cs typeface="Arial"/>
                <a:sym typeface="Arial"/>
              </a:endParaRPr>
            </a:p>
          </p:txBody>
        </p:sp>
      </p:grpSp>
      <p:sp>
        <p:nvSpPr>
          <p:cNvPr id="85" name="Google Shape;85;p2"/>
          <p:cNvSpPr txBox="1">
            <a:spLocks noGrp="1"/>
          </p:cNvSpPr>
          <p:nvPr>
            <p:ph type="title"/>
          </p:nvPr>
        </p:nvSpPr>
        <p:spPr>
          <a:xfrm>
            <a:off x="12712700" y="2122488"/>
            <a:ext cx="7173912" cy="29638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NOTRE EXPERTISE :</a:t>
            </a:r>
            <a:endParaRPr sz="8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rgbClr val="262626"/>
                </a:solidFill>
                <a:latin typeface="Roboto"/>
                <a:ea typeface="Roboto"/>
                <a:cs typeface="Roboto"/>
                <a:sym typeface="Roboto"/>
              </a:rPr>
              <a:t>LE DIGITAL AU SERVICE DE </a:t>
            </a:r>
            <a:r>
              <a:rPr lang="fr-FR" sz="4400" b="1" i="0" u="none" strike="noStrike" cap="none">
                <a:solidFill>
                  <a:srgbClr val="ED4857"/>
                </a:solidFill>
                <a:latin typeface="Roboto"/>
                <a:ea typeface="Roboto"/>
                <a:cs typeface="Roboto"/>
                <a:sym typeface="Roboto"/>
              </a:rPr>
              <a:t>L’INTÉGRATION DU HANDICAP</a:t>
            </a:r>
            <a:endParaRPr sz="8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8200"/>
              <a:buFont typeface="Arial"/>
              <a:buNone/>
            </a:pPr>
            <a:endParaRPr sz="8200" b="0" i="0" u="none" strike="noStrike" cap="none">
              <a:solidFill>
                <a:schemeClr val="dk1"/>
              </a:solidFill>
              <a:latin typeface="Calibri"/>
              <a:ea typeface="Calibri"/>
              <a:cs typeface="Calibri"/>
              <a:sym typeface="Calibri"/>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3"/>
          <p:cNvSpPr txBox="1"/>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882650" marR="0" lvl="1" indent="-42545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RÉFÉRENT</a:t>
            </a:r>
            <a:r>
              <a:rPr lang="fr-FR" sz="4400" b="0" i="0" u="none" strike="noStrike" cap="none">
                <a:solidFill>
                  <a:schemeClr val="lt1"/>
                </a:solidFill>
                <a:latin typeface="Roboto Light"/>
                <a:ea typeface="Roboto Light"/>
                <a:cs typeface="Roboto Light"/>
                <a:sym typeface="Roboto Light"/>
              </a:rPr>
              <a:t> : SOLITAIRE OU ACCOMPAGNÉ ?</a:t>
            </a:r>
            <a:endParaRPr sz="1400" b="0" i="0" u="none" strike="noStrike" cap="none">
              <a:solidFill>
                <a:srgbClr val="000000"/>
              </a:solidFill>
              <a:latin typeface="Arial"/>
              <a:ea typeface="Arial"/>
              <a:cs typeface="Arial"/>
              <a:sym typeface="Arial"/>
            </a:endParaRPr>
          </a:p>
        </p:txBody>
      </p:sp>
      <p:sp>
        <p:nvSpPr>
          <p:cNvPr id="311" name="Google Shape;311;p13"/>
          <p:cNvSpPr/>
          <p:nvPr/>
        </p:nvSpPr>
        <p:spPr>
          <a:xfrm>
            <a:off x="1849349" y="5123527"/>
            <a:ext cx="10146707"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Une question importante à se poser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Ai-je toutes les </a:t>
            </a:r>
            <a:r>
              <a:rPr lang="fr-FR" sz="3200" b="1" i="0" u="none" strike="noStrike" cap="none">
                <a:solidFill>
                  <a:srgbClr val="262626"/>
                </a:solidFill>
                <a:latin typeface="Roboto Light"/>
                <a:ea typeface="Roboto Light"/>
                <a:cs typeface="Roboto Light"/>
                <a:sym typeface="Roboto Light"/>
              </a:rPr>
              <a:t>ressources en interne </a:t>
            </a:r>
            <a:r>
              <a:rPr lang="fr-FR" sz="3200" b="0" i="0" u="none" strike="noStrike" cap="none">
                <a:solidFill>
                  <a:srgbClr val="262626"/>
                </a:solidFill>
                <a:latin typeface="Roboto Light"/>
                <a:ea typeface="Roboto Light"/>
                <a:cs typeface="Roboto Light"/>
                <a:sym typeface="Roboto Light"/>
              </a:rPr>
              <a:t>pour faire avancer le sujet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Ou ai-je besoin d’</a:t>
            </a:r>
            <a:r>
              <a:rPr lang="fr-FR" sz="3200" b="1" i="0" u="none" strike="noStrike" cap="none">
                <a:solidFill>
                  <a:srgbClr val="262626"/>
                </a:solidFill>
                <a:latin typeface="Roboto Light"/>
                <a:ea typeface="Roboto Light"/>
                <a:cs typeface="Roboto Light"/>
                <a:sym typeface="Roboto Light"/>
              </a:rPr>
              <a:t>être accompagné(e) </a:t>
            </a:r>
            <a:r>
              <a:rPr lang="fr-FR" sz="32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p:txBody>
      </p:sp>
      <p:pic>
        <p:nvPicPr>
          <p:cNvPr id="312" name="Google Shape;312;p13" descr="Les BD de Lucky Luke; il m&amp;#39;arrive encore d&amp;#39;en ouvrir quelques-unes. | Bd  lucky luke, Lucky luke, Bande dessinée"/>
          <p:cNvPicPr preferRelativeResize="0"/>
          <p:nvPr/>
        </p:nvPicPr>
        <p:blipFill rotWithShape="1">
          <a:blip r:embed="rId3">
            <a:alphaModFix/>
          </a:blip>
          <a:srcRect/>
          <a:stretch/>
        </p:blipFill>
        <p:spPr>
          <a:xfrm>
            <a:off x="13628915" y="2975780"/>
            <a:ext cx="6651488" cy="6850039"/>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76"/>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21</a:t>
            </a:fld>
            <a:endParaRPr/>
          </a:p>
        </p:txBody>
      </p:sp>
      <p:sp>
        <p:nvSpPr>
          <p:cNvPr id="318" name="Google Shape;318;p76"/>
          <p:cNvSpPr txBox="1">
            <a:spLocks noGrp="1"/>
          </p:cNvSpPr>
          <p:nvPr>
            <p:ph type="subTitle" idx="1"/>
          </p:nvPr>
        </p:nvSpPr>
        <p:spPr>
          <a:xfrm>
            <a:off x="9933301" y="5684709"/>
            <a:ext cx="11720833" cy="293583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ct val="100000"/>
              <a:buNone/>
            </a:pPr>
            <a:r>
              <a:rPr lang="fr-FR" sz="7200" b="1">
                <a:solidFill>
                  <a:srgbClr val="E30C17"/>
                </a:solidFill>
              </a:rPr>
              <a:t>ENGAGER </a:t>
            </a:r>
            <a:br>
              <a:rPr lang="fr-FR" sz="7200" b="1"/>
            </a:br>
            <a:r>
              <a:rPr lang="fr-FR" sz="7200" b="1"/>
              <a:t>			</a:t>
            </a:r>
            <a:r>
              <a:rPr lang="fr-FR" sz="7200" b="1">
                <a:solidFill>
                  <a:schemeClr val="lt1"/>
                </a:solidFill>
              </a:rPr>
              <a:t>LA   </a:t>
            </a:r>
            <a:r>
              <a:rPr lang="fr-FR" sz="7200" b="1">
                <a:solidFill>
                  <a:srgbClr val="E30C17"/>
                </a:solidFill>
              </a:rPr>
              <a:t>DIRECTION</a:t>
            </a:r>
            <a:endParaRPr/>
          </a:p>
          <a:p>
            <a:pPr marL="0" lvl="0" indent="0" algn="l" rtl="0">
              <a:lnSpc>
                <a:spcPct val="100000"/>
              </a:lnSpc>
              <a:spcBef>
                <a:spcPts val="1867"/>
              </a:spcBef>
              <a:spcAft>
                <a:spcPts val="0"/>
              </a:spcAft>
              <a:buNone/>
            </a:pPr>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5"/>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a:t>
            </a:r>
            <a:endParaRPr sz="4400" b="0" i="0" u="none" strike="noStrike" cap="none">
              <a:solidFill>
                <a:schemeClr val="lt1"/>
              </a:solidFill>
              <a:latin typeface="Roboto Light"/>
              <a:ea typeface="Roboto Light"/>
              <a:cs typeface="Roboto Light"/>
              <a:sym typeface="Roboto Light"/>
            </a:endParaRPr>
          </a:p>
        </p:txBody>
      </p:sp>
      <p:sp>
        <p:nvSpPr>
          <p:cNvPr id="325" name="Google Shape;325;p15"/>
          <p:cNvSpPr/>
          <p:nvPr/>
        </p:nvSpPr>
        <p:spPr>
          <a:xfrm>
            <a:off x="1291385" y="3153757"/>
            <a:ext cx="13632314" cy="7786707"/>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Sensibiliser</a:t>
            </a:r>
            <a:r>
              <a:rPr lang="fr-FR" sz="3200" b="0" i="0" u="none" strike="noStrike" cap="none">
                <a:solidFill>
                  <a:srgbClr val="262626"/>
                </a:solidFill>
                <a:latin typeface="Roboto Light"/>
                <a:ea typeface="Roboto Light"/>
                <a:cs typeface="Roboto Light"/>
                <a:sym typeface="Roboto Light"/>
              </a:rPr>
              <a:t> </a:t>
            </a:r>
            <a:r>
              <a:rPr lang="fr-FR" sz="3200" b="1" i="0" u="none" strike="noStrike" cap="none">
                <a:solidFill>
                  <a:srgbClr val="262626"/>
                </a:solidFill>
                <a:latin typeface="Roboto Light"/>
                <a:ea typeface="Roboto Light"/>
                <a:cs typeface="Roboto Light"/>
                <a:sym typeface="Roboto Light"/>
              </a:rPr>
              <a:t>la direction :</a:t>
            </a:r>
            <a:endParaRPr sz="1400" b="0" i="0" u="none" strike="noStrike" cap="none">
              <a:solidFill>
                <a:srgbClr val="000000"/>
              </a:solidFill>
              <a:latin typeface="Arial"/>
              <a:ea typeface="Arial"/>
              <a:cs typeface="Arial"/>
              <a:sym typeface="Arial"/>
            </a:endParaRPr>
          </a:p>
          <a:p>
            <a:pPr marL="1397000" marR="0" lvl="1" indent="-311150" algn="l" rtl="0">
              <a:lnSpc>
                <a:spcPct val="100000"/>
              </a:lnSpc>
              <a:spcBef>
                <a:spcPts val="0"/>
              </a:spcBef>
              <a:spcAft>
                <a:spcPts val="0"/>
              </a:spcAft>
              <a:buClr>
                <a:srgbClr val="262626"/>
              </a:buClr>
              <a:buSzPts val="3200"/>
              <a:buFont typeface="Arial"/>
              <a:buNone/>
            </a:pPr>
            <a:endParaRPr sz="2800" b="0"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Aspects légaux (RGAA)</a:t>
            </a:r>
            <a:endParaRPr sz="1200" b="0" i="0" u="none" strike="noStrike" cap="none">
              <a:solidFill>
                <a:srgbClr val="000000"/>
              </a:solidFill>
              <a:latin typeface="Arial"/>
              <a:ea typeface="Arial"/>
              <a:cs typeface="Arial"/>
              <a:sym typeface="Arial"/>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Humains (combien de personnes touchées en France et dans votre entreprise)</a:t>
            </a:r>
            <a:endParaRPr sz="1200" b="0" i="0" u="none" strike="noStrike" cap="none">
              <a:solidFill>
                <a:srgbClr val="000000"/>
              </a:solidFill>
              <a:latin typeface="Arial"/>
              <a:ea typeface="Arial"/>
              <a:cs typeface="Arial"/>
              <a:sym typeface="Arial"/>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RSE (va dans le sens d’une politique Handicap menée par l’entreprise)</a:t>
            </a:r>
            <a:endParaRPr sz="1200" b="0" i="0" u="none" strike="noStrike" cap="none">
              <a:solidFill>
                <a:srgbClr val="000000"/>
              </a:solidFill>
              <a:latin typeface="Arial"/>
              <a:ea typeface="Arial"/>
              <a:cs typeface="Arial"/>
              <a:sym typeface="Arial"/>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Financiers (augmentation du nombre de clients)</a:t>
            </a:r>
            <a:endParaRPr sz="1200" b="0" i="0" u="none" strike="noStrike" cap="none">
              <a:solidFill>
                <a:srgbClr val="000000"/>
              </a:solidFill>
              <a:latin typeface="Arial"/>
              <a:ea typeface="Arial"/>
              <a:cs typeface="Arial"/>
              <a:sym typeface="Arial"/>
            </a:endParaRPr>
          </a:p>
          <a:p>
            <a:pPr marL="1397000" marR="0" lvl="1" indent="-311150" algn="l" rtl="0">
              <a:lnSpc>
                <a:spcPct val="100000"/>
              </a:lnSpc>
              <a:spcBef>
                <a:spcPts val="0"/>
              </a:spcBef>
              <a:spcAft>
                <a:spcPts val="0"/>
              </a:spcAft>
              <a:buClr>
                <a:srgbClr val="262626"/>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Trouver un sponsor :</a:t>
            </a:r>
            <a:endParaRPr sz="1400" b="0" i="0" u="none" strike="noStrike" cap="none">
              <a:solidFill>
                <a:srgbClr val="000000"/>
              </a:solidFill>
              <a:latin typeface="Arial"/>
              <a:ea typeface="Arial"/>
              <a:cs typeface="Arial"/>
              <a:sym typeface="Arial"/>
            </a:endParaRPr>
          </a:p>
          <a:p>
            <a:pPr marL="1397000" marR="0" lvl="1" indent="-311150" algn="l" rtl="0">
              <a:lnSpc>
                <a:spcPct val="100000"/>
              </a:lnSpc>
              <a:spcBef>
                <a:spcPts val="0"/>
              </a:spcBef>
              <a:spcAft>
                <a:spcPts val="0"/>
              </a:spcAft>
              <a:buClr>
                <a:srgbClr val="262626"/>
              </a:buClr>
              <a:buSzPts val="3200"/>
              <a:buFont typeface="Arial"/>
              <a:buNone/>
            </a:pPr>
            <a:endParaRPr sz="2800" b="0"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Pas obligatoire mais c’est un bon relai sur lequel s’appuyer pour faire bouger les choses !</a:t>
            </a:r>
            <a:endParaRPr sz="2800" b="0" i="0" u="none" strike="noStrike" cap="none">
              <a:solidFill>
                <a:srgbClr val="000000"/>
              </a:solidFill>
              <a:latin typeface="Arial"/>
              <a:ea typeface="Arial"/>
              <a:cs typeface="Arial"/>
              <a:sym typeface="Arial"/>
            </a:endParaRPr>
          </a:p>
          <a:p>
            <a:pPr marL="1397000" marR="0" lvl="1" indent="-311150" algn="l" rtl="0">
              <a:lnSpc>
                <a:spcPct val="100000"/>
              </a:lnSpc>
              <a:spcBef>
                <a:spcPts val="0"/>
              </a:spcBef>
              <a:spcAft>
                <a:spcPts val="0"/>
              </a:spcAft>
              <a:buClr>
                <a:srgbClr val="262626"/>
              </a:buClr>
              <a:buSzPts val="3200"/>
              <a:buFont typeface="Arial"/>
              <a:buNone/>
            </a:pPr>
            <a:endParaRPr sz="3200" b="1"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Mettre en place un COPIL :</a:t>
            </a:r>
            <a:endParaRPr sz="1400" b="0" i="0" u="none" strike="noStrike" cap="none">
              <a:solidFill>
                <a:srgbClr val="000000"/>
              </a:solidFill>
              <a:latin typeface="Arial"/>
              <a:ea typeface="Arial"/>
              <a:cs typeface="Arial"/>
              <a:sym typeface="Arial"/>
            </a:endParaRPr>
          </a:p>
          <a:p>
            <a:pPr marL="1397000" marR="0" lvl="1" indent="-311150" algn="l" rtl="0">
              <a:lnSpc>
                <a:spcPct val="100000"/>
              </a:lnSpc>
              <a:spcBef>
                <a:spcPts val="0"/>
              </a:spcBef>
              <a:spcAft>
                <a:spcPts val="0"/>
              </a:spcAft>
              <a:buClr>
                <a:srgbClr val="262626"/>
              </a:buClr>
              <a:buSzPts val="3200"/>
              <a:buFont typeface="Arial"/>
              <a:buNone/>
            </a:pPr>
            <a:endParaRPr sz="2800" b="0"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Tenir au courant de l’avancée des sujets, se donner les priorités</a:t>
            </a:r>
            <a:endParaRPr sz="2800" b="0" i="0" u="none" strike="noStrike" cap="none">
              <a:solidFill>
                <a:srgbClr val="000000"/>
              </a:solidFill>
              <a:latin typeface="Arial"/>
              <a:ea typeface="Arial"/>
              <a:cs typeface="Arial"/>
              <a:sym typeface="Arial"/>
            </a:endParaRPr>
          </a:p>
          <a:p>
            <a:pPr marL="514350" marR="0" lvl="0" indent="-311150" algn="l" rtl="0">
              <a:lnSpc>
                <a:spcPct val="100000"/>
              </a:lnSpc>
              <a:spcBef>
                <a:spcPts val="0"/>
              </a:spcBef>
              <a:spcAft>
                <a:spcPts val="0"/>
              </a:spcAft>
              <a:buClr>
                <a:schemeClr val="dk1"/>
              </a:buClr>
              <a:buSzPts val="3200"/>
              <a:buFont typeface="Calibri"/>
              <a:buNone/>
            </a:pPr>
            <a:endParaRPr sz="3200" b="0" i="0" u="none" strike="noStrike" cap="none">
              <a:solidFill>
                <a:srgbClr val="262626"/>
              </a:solidFill>
              <a:latin typeface="Roboto Light"/>
              <a:ea typeface="Roboto Light"/>
              <a:cs typeface="Roboto Light"/>
              <a:sym typeface="Roboto Light"/>
            </a:endParaRPr>
          </a:p>
        </p:txBody>
      </p:sp>
      <p:sp>
        <p:nvSpPr>
          <p:cNvPr id="326" name="Google Shape;326;p15"/>
          <p:cNvSpPr/>
          <p:nvPr/>
        </p:nvSpPr>
        <p:spPr>
          <a:xfrm>
            <a:off x="16074185" y="5250829"/>
            <a:ext cx="6071199" cy="2942876"/>
          </a:xfrm>
          <a:prstGeom prst="roundRect">
            <a:avLst>
              <a:gd name="adj" fmla="val 19285"/>
            </a:avLst>
          </a:prstGeom>
          <a:solidFill>
            <a:srgbClr val="007E7D"/>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327" name="Google Shape;327;p15"/>
          <p:cNvSpPr/>
          <p:nvPr/>
        </p:nvSpPr>
        <p:spPr>
          <a:xfrm>
            <a:off x="16074185" y="5250828"/>
            <a:ext cx="6071199" cy="753523"/>
          </a:xfrm>
          <a:prstGeom prst="round2SameRect">
            <a:avLst>
              <a:gd name="adj1" fmla="val 50000"/>
              <a:gd name="adj2" fmla="val 0"/>
            </a:avLst>
          </a:prstGeom>
          <a:solidFill>
            <a:schemeClr val="dk2"/>
          </a:solidFill>
          <a:ln w="9525" cap="flat" cmpd="sng">
            <a:solidFill>
              <a:srgbClr val="007E7D"/>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pic>
        <p:nvPicPr>
          <p:cNvPr id="328" name="Google Shape;328;p15"/>
          <p:cNvPicPr preferRelativeResize="0"/>
          <p:nvPr/>
        </p:nvPicPr>
        <p:blipFill rotWithShape="1">
          <a:blip r:embed="rId3">
            <a:alphaModFix/>
          </a:blip>
          <a:srcRect/>
          <a:stretch/>
        </p:blipFill>
        <p:spPr>
          <a:xfrm>
            <a:off x="16348754" y="6637123"/>
            <a:ext cx="869377" cy="869377"/>
          </a:xfrm>
          <a:prstGeom prst="rect">
            <a:avLst/>
          </a:prstGeom>
          <a:noFill/>
          <a:ln>
            <a:noFill/>
          </a:ln>
        </p:spPr>
      </p:pic>
      <p:sp>
        <p:nvSpPr>
          <p:cNvPr id="329" name="Google Shape;329;p15"/>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
        <p:nvSpPr>
          <p:cNvPr id="330" name="Google Shape;330;p15"/>
          <p:cNvSpPr/>
          <p:nvPr/>
        </p:nvSpPr>
        <p:spPr>
          <a:xfrm>
            <a:off x="16074185" y="5361990"/>
            <a:ext cx="60711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rgbClr val="00B0AC"/>
                </a:solidFill>
                <a:latin typeface="Roboto Light"/>
                <a:ea typeface="Roboto Light"/>
                <a:cs typeface="Roboto Light"/>
                <a:sym typeface="Roboto Light"/>
              </a:rPr>
              <a:t>Quid du ROI ?</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7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a:t>
            </a:r>
            <a:endParaRPr sz="4400" b="0" i="0" u="none" strike="noStrike" cap="none">
              <a:solidFill>
                <a:schemeClr val="lt1"/>
              </a:solidFill>
              <a:latin typeface="Roboto Light"/>
              <a:ea typeface="Roboto Light"/>
              <a:cs typeface="Roboto Light"/>
              <a:sym typeface="Roboto Light"/>
            </a:endParaRPr>
          </a:p>
        </p:txBody>
      </p:sp>
      <p:sp>
        <p:nvSpPr>
          <p:cNvPr id="337" name="Google Shape;337;p77"/>
          <p:cNvSpPr/>
          <p:nvPr/>
        </p:nvSpPr>
        <p:spPr>
          <a:xfrm>
            <a:off x="1291385" y="3153757"/>
            <a:ext cx="14179274" cy="9264034"/>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rgbClr val="262626"/>
              </a:buClr>
              <a:buSzPts val="3200"/>
              <a:buFont typeface="Arial"/>
              <a:buAutoNum type="arabicParenR" startAt="4"/>
            </a:pPr>
            <a:r>
              <a:rPr lang="fr-FR" sz="3200" b="1" i="0" u="none" strike="noStrike" cap="none">
                <a:solidFill>
                  <a:srgbClr val="262626"/>
                </a:solidFill>
                <a:latin typeface="Roboto Light"/>
                <a:ea typeface="Roboto Light"/>
                <a:cs typeface="Roboto Light"/>
                <a:sym typeface="Roboto Light"/>
              </a:rPr>
              <a:t>Connaître les risques :</a:t>
            </a:r>
            <a:endParaRPr/>
          </a:p>
          <a:p>
            <a:pPr marL="514350" marR="0" lvl="3" indent="-311150" algn="l" rtl="0">
              <a:lnSpc>
                <a:spcPct val="100000"/>
              </a:lnSpc>
              <a:spcBef>
                <a:spcPts val="0"/>
              </a:spcBef>
              <a:spcAft>
                <a:spcPts val="0"/>
              </a:spcAft>
              <a:buClr>
                <a:srgbClr val="262626"/>
              </a:buClr>
              <a:buSzPts val="3200"/>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882650" marR="0" lvl="1" indent="0" algn="l" rtl="0">
              <a:lnSpc>
                <a:spcPct val="100000"/>
              </a:lnSpc>
              <a:spcBef>
                <a:spcPts val="0"/>
              </a:spcBef>
              <a:spcAft>
                <a:spcPts val="0"/>
              </a:spcAft>
              <a:buNone/>
            </a:pPr>
            <a:r>
              <a:rPr lang="fr-FR" sz="3200" b="1" i="0" u="none" strike="noStrike" cap="none">
                <a:solidFill>
                  <a:srgbClr val="262626"/>
                </a:solidFill>
                <a:latin typeface="Roboto Light"/>
                <a:ea typeface="Roboto Light"/>
                <a:cs typeface="Roboto Light"/>
                <a:sym typeface="Roboto Light"/>
              </a:rPr>
              <a:t>Sanctions pour le </a:t>
            </a:r>
            <a:r>
              <a:rPr lang="fr-FR" sz="3200" b="1" i="0" u="sng" strike="noStrike" cap="none">
                <a:solidFill>
                  <a:srgbClr val="262626"/>
                </a:solidFill>
                <a:latin typeface="Roboto Light"/>
                <a:ea typeface="Roboto Light"/>
                <a:cs typeface="Roboto Light"/>
                <a:sym typeface="Roboto Light"/>
              </a:rPr>
              <a:t>secteur public </a:t>
            </a:r>
            <a:r>
              <a:rPr lang="fr-FR" sz="3200" b="1" i="0" u="none" strike="noStrike" cap="none">
                <a:solidFill>
                  <a:srgbClr val="262626"/>
                </a:solidFill>
                <a:latin typeface="Roboto Light"/>
                <a:ea typeface="Roboto Light"/>
                <a:cs typeface="Roboto Light"/>
                <a:sym typeface="Roboto Light"/>
              </a:rPr>
              <a:t>: </a:t>
            </a:r>
            <a:endParaRPr/>
          </a:p>
          <a:p>
            <a:pPr marL="882650" marR="0" lvl="1" indent="0" algn="l" rtl="0">
              <a:lnSpc>
                <a:spcPct val="100000"/>
              </a:lnSpc>
              <a:spcBef>
                <a:spcPts val="0"/>
              </a:spcBef>
              <a:spcAft>
                <a:spcPts val="0"/>
              </a:spcAft>
              <a:buNone/>
            </a:pPr>
            <a:endParaRPr sz="1600" b="1" i="0" u="none" strike="noStrike" cap="none">
              <a:solidFill>
                <a:srgbClr val="262626"/>
              </a:solidFill>
              <a:latin typeface="Roboto Light"/>
              <a:ea typeface="Roboto Light"/>
              <a:cs typeface="Roboto Light"/>
              <a:sym typeface="Roboto Light"/>
            </a:endParaRPr>
          </a:p>
          <a:p>
            <a:pPr marL="882650" marR="0" lvl="6" indent="0" algn="l" rtl="0">
              <a:lnSpc>
                <a:spcPct val="100000"/>
              </a:lnSpc>
              <a:spcBef>
                <a:spcPts val="0"/>
              </a:spcBef>
              <a:spcAft>
                <a:spcPts val="0"/>
              </a:spcAft>
              <a:buNone/>
            </a:pPr>
            <a:r>
              <a:rPr lang="fr-FR" sz="2800" b="0" i="0" u="none" strike="noStrike" cap="none">
                <a:solidFill>
                  <a:srgbClr val="262626"/>
                </a:solidFill>
                <a:latin typeface="Roboto Light"/>
                <a:ea typeface="Roboto Light"/>
                <a:cs typeface="Roboto Light"/>
                <a:sym typeface="Roboto Light"/>
              </a:rPr>
              <a:t>Jusqu'à 50 000 € pour non-conformité (2024)</a:t>
            </a:r>
            <a:endParaRPr/>
          </a:p>
          <a:p>
            <a:pPr marL="882650" marR="0" lvl="6" indent="0" algn="l" rtl="0">
              <a:lnSpc>
                <a:spcPct val="100000"/>
              </a:lnSpc>
              <a:spcBef>
                <a:spcPts val="0"/>
              </a:spcBef>
              <a:spcAft>
                <a:spcPts val="0"/>
              </a:spcAft>
              <a:buNone/>
            </a:pPr>
            <a:r>
              <a:rPr lang="fr-FR" sz="2800" b="0" i="0" u="none" strike="noStrike" cap="none">
                <a:solidFill>
                  <a:srgbClr val="262626"/>
                </a:solidFill>
                <a:latin typeface="Roboto Light"/>
                <a:ea typeface="Roboto Light"/>
                <a:cs typeface="Roboto Light"/>
                <a:sym typeface="Roboto Light"/>
              </a:rPr>
              <a:t>Et 25.000 € pour non publication du SPEN et de la D.A.</a:t>
            </a:r>
            <a:br>
              <a:rPr lang="fr-FR" sz="3200" b="0" i="0" u="none" strike="noStrike" cap="none">
                <a:solidFill>
                  <a:srgbClr val="262626"/>
                </a:solidFill>
                <a:latin typeface="Roboto Light"/>
                <a:ea typeface="Roboto Light"/>
                <a:cs typeface="Roboto Light"/>
                <a:sym typeface="Roboto Light"/>
              </a:rPr>
            </a:br>
            <a:endParaRPr sz="3200" b="0" i="0" u="none" strike="noStrike" cap="none">
              <a:solidFill>
                <a:srgbClr val="262626"/>
              </a:solidFill>
              <a:latin typeface="Roboto Light"/>
              <a:ea typeface="Roboto Light"/>
              <a:cs typeface="Roboto Light"/>
              <a:sym typeface="Roboto Light"/>
            </a:endParaRPr>
          </a:p>
          <a:p>
            <a:pPr marL="1454150" marR="0" lvl="3" indent="-5715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Cas concrets :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Administration publique sanctionnée pour site non accessible</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Collectivités locales et établissements publics concernés</a:t>
            </a:r>
            <a:endParaRPr/>
          </a:p>
          <a:p>
            <a:pPr marL="882650" marR="0" lvl="3" indent="0" algn="l" rtl="0">
              <a:lnSpc>
                <a:spcPct val="100000"/>
              </a:lnSpc>
              <a:spcBef>
                <a:spcPts val="0"/>
              </a:spcBef>
              <a:spcAft>
                <a:spcPts val="0"/>
              </a:spcAft>
              <a:buNone/>
            </a:pPr>
            <a:endParaRPr sz="3200" b="0" i="0" u="none" strike="noStrike" cap="none">
              <a:solidFill>
                <a:srgbClr val="262626"/>
              </a:solidFill>
              <a:latin typeface="Roboto Light"/>
              <a:ea typeface="Roboto Light"/>
              <a:cs typeface="Roboto Light"/>
              <a:sym typeface="Roboto Light"/>
            </a:endParaRPr>
          </a:p>
          <a:p>
            <a:pPr marL="1339850" marR="0" lvl="3"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Et après ?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Obligations de mise en conformité, sous peine de mise en demeure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Mesures correctives obligatoires après audit</a:t>
            </a:r>
            <a:endParaRPr/>
          </a:p>
          <a:p>
            <a:pPr marL="882650" marR="0" lvl="3" indent="0" algn="l" rtl="0">
              <a:lnSpc>
                <a:spcPct val="100000"/>
              </a:lnSpc>
              <a:spcBef>
                <a:spcPts val="0"/>
              </a:spcBef>
              <a:spcAft>
                <a:spcPts val="0"/>
              </a:spcAft>
              <a:buNone/>
            </a:pPr>
            <a:endParaRPr sz="3200" b="0" i="0" u="none" strike="noStrike" cap="none">
              <a:solidFill>
                <a:srgbClr val="262626"/>
              </a:solidFill>
              <a:latin typeface="Roboto Light"/>
              <a:ea typeface="Roboto Light"/>
              <a:cs typeface="Roboto Light"/>
              <a:sym typeface="Roboto Light"/>
            </a:endParaRPr>
          </a:p>
          <a:p>
            <a:pPr marL="882650" marR="0" lvl="3" indent="0" algn="l" rtl="0">
              <a:lnSpc>
                <a:spcPct val="100000"/>
              </a:lnSpc>
              <a:spcBef>
                <a:spcPts val="0"/>
              </a:spcBef>
              <a:spcAft>
                <a:spcPts val="0"/>
              </a:spcAft>
              <a:buNone/>
            </a:pPr>
            <a:endParaRPr sz="3200" b="0" i="0" u="none" strike="noStrike" cap="none">
              <a:solidFill>
                <a:srgbClr val="262626"/>
              </a:solidFill>
              <a:latin typeface="Roboto Light"/>
              <a:ea typeface="Roboto Light"/>
              <a:cs typeface="Roboto Light"/>
              <a:sym typeface="Roboto Light"/>
            </a:endParaRPr>
          </a:p>
          <a:p>
            <a:pPr marL="882650" marR="0" lvl="3" indent="0" algn="l" rtl="0">
              <a:lnSpc>
                <a:spcPct val="100000"/>
              </a:lnSpc>
              <a:spcBef>
                <a:spcPts val="0"/>
              </a:spcBef>
              <a:spcAft>
                <a:spcPts val="0"/>
              </a:spcAft>
              <a:buNone/>
            </a:pPr>
            <a:r>
              <a:rPr lang="fr-FR" sz="2400" b="0" i="0" u="none" strike="noStrike" cap="none">
                <a:solidFill>
                  <a:srgbClr val="262626"/>
                </a:solidFill>
                <a:latin typeface="Roboto Light"/>
                <a:ea typeface="Roboto Light"/>
                <a:cs typeface="Roboto Light"/>
                <a:sym typeface="Roboto Light"/>
              </a:rPr>
              <a:t>En savoir plus : </a:t>
            </a:r>
            <a:br>
              <a:rPr lang="fr-FR" sz="2400" b="0" i="0" u="none" strike="noStrike" cap="none">
                <a:solidFill>
                  <a:srgbClr val="262626"/>
                </a:solidFill>
                <a:latin typeface="Roboto Light"/>
                <a:ea typeface="Roboto Light"/>
                <a:cs typeface="Roboto Light"/>
                <a:sym typeface="Roboto Light"/>
              </a:rPr>
            </a:br>
            <a:r>
              <a:rPr lang="fr-FR" sz="2400" b="0" i="0"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https://www.vie-publique.fr/en-bref/292576-handicap-des-sanctions-contre-les-sites-administratifs-non-accessibles</a:t>
            </a:r>
            <a:endParaRPr sz="2400" b="0" i="0" u="none" strike="noStrike" cap="none">
              <a:solidFill>
                <a:srgbClr val="262626"/>
              </a:solidFill>
              <a:latin typeface="Roboto Light"/>
              <a:ea typeface="Roboto Light"/>
              <a:cs typeface="Roboto Light"/>
              <a:sym typeface="Roboto Light"/>
            </a:endParaRPr>
          </a:p>
          <a:p>
            <a:pPr marL="882650" marR="0" lvl="3" indent="0" algn="l" rtl="0">
              <a:lnSpc>
                <a:spcPct val="100000"/>
              </a:lnSpc>
              <a:spcBef>
                <a:spcPts val="0"/>
              </a:spcBef>
              <a:spcAft>
                <a:spcPts val="0"/>
              </a:spcAft>
              <a:buNone/>
            </a:pPr>
            <a:endParaRPr sz="20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1" i="0" u="none" strike="noStrike" cap="none">
              <a:solidFill>
                <a:srgbClr val="262626"/>
              </a:solidFill>
              <a:latin typeface="Roboto Light"/>
              <a:ea typeface="Roboto Light"/>
              <a:cs typeface="Roboto Light"/>
              <a:sym typeface="Roboto Light"/>
            </a:endParaRPr>
          </a:p>
        </p:txBody>
      </p:sp>
      <p:sp>
        <p:nvSpPr>
          <p:cNvPr id="338" name="Google Shape;338;p77"/>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7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a:t>
            </a:r>
            <a:endParaRPr sz="4400" b="0" i="0" u="none" strike="noStrike" cap="none">
              <a:solidFill>
                <a:schemeClr val="lt1"/>
              </a:solidFill>
              <a:latin typeface="Roboto Light"/>
              <a:ea typeface="Roboto Light"/>
              <a:cs typeface="Roboto Light"/>
              <a:sym typeface="Roboto Light"/>
            </a:endParaRPr>
          </a:p>
        </p:txBody>
      </p:sp>
      <p:sp>
        <p:nvSpPr>
          <p:cNvPr id="345" name="Google Shape;345;p78"/>
          <p:cNvSpPr/>
          <p:nvPr/>
        </p:nvSpPr>
        <p:spPr>
          <a:xfrm>
            <a:off x="1291385" y="3153757"/>
            <a:ext cx="13632314" cy="7817484"/>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882650" marR="0" lvl="1" indent="0" algn="l" rtl="0">
              <a:lnSpc>
                <a:spcPct val="100000"/>
              </a:lnSpc>
              <a:spcBef>
                <a:spcPts val="0"/>
              </a:spcBef>
              <a:spcAft>
                <a:spcPts val="0"/>
              </a:spcAft>
              <a:buNone/>
            </a:pPr>
            <a:r>
              <a:rPr lang="fr-FR" sz="3200" b="1" i="0" u="none" strike="noStrike" cap="none">
                <a:solidFill>
                  <a:srgbClr val="262626"/>
                </a:solidFill>
                <a:latin typeface="Roboto Light"/>
                <a:ea typeface="Roboto Light"/>
                <a:cs typeface="Roboto Light"/>
                <a:sym typeface="Roboto Light"/>
              </a:rPr>
              <a:t>Sanctions pour le </a:t>
            </a:r>
            <a:r>
              <a:rPr lang="fr-FR" sz="3200" b="1" i="0" u="sng" strike="noStrike" cap="none">
                <a:solidFill>
                  <a:srgbClr val="262626"/>
                </a:solidFill>
                <a:latin typeface="Roboto Light"/>
                <a:ea typeface="Roboto Light"/>
                <a:cs typeface="Roboto Light"/>
                <a:sym typeface="Roboto Light"/>
              </a:rPr>
              <a:t>secteur privé </a:t>
            </a:r>
            <a:r>
              <a:rPr lang="fr-FR" sz="3200" b="1" i="0" u="none" strike="noStrike" cap="none">
                <a:solidFill>
                  <a:srgbClr val="262626"/>
                </a:solidFill>
                <a:latin typeface="Roboto Light"/>
                <a:ea typeface="Roboto Light"/>
                <a:cs typeface="Roboto Light"/>
                <a:sym typeface="Roboto Light"/>
              </a:rPr>
              <a:t>: </a:t>
            </a:r>
            <a:endParaRPr/>
          </a:p>
          <a:p>
            <a:pPr marL="882650" marR="0" lvl="1" indent="0" algn="l" rtl="0">
              <a:lnSpc>
                <a:spcPct val="100000"/>
              </a:lnSpc>
              <a:spcBef>
                <a:spcPts val="0"/>
              </a:spcBef>
              <a:spcAft>
                <a:spcPts val="0"/>
              </a:spcAft>
              <a:buNone/>
            </a:pPr>
            <a:endParaRPr sz="1600" b="1" i="0" u="none" strike="noStrike" cap="none">
              <a:solidFill>
                <a:srgbClr val="262626"/>
              </a:solidFill>
              <a:latin typeface="Roboto Light"/>
              <a:ea typeface="Roboto Light"/>
              <a:cs typeface="Roboto Light"/>
              <a:sym typeface="Roboto Light"/>
            </a:endParaRPr>
          </a:p>
          <a:p>
            <a:pPr marL="882650" marR="0" lvl="6"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Jusqu’à 20 000 € par an et par service non-conforme en 2024</a:t>
            </a:r>
            <a:endParaRPr/>
          </a:p>
          <a:p>
            <a:pPr marL="882650" marR="0" lvl="6"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(25.000€ en 2025)</a:t>
            </a: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Pénalités en cas de non-respect après mise en demeure</a:t>
            </a:r>
            <a:endParaRPr/>
          </a:p>
          <a:p>
            <a:pPr marL="882650" marR="0" lvl="6" indent="0" algn="l" rtl="0">
              <a:lnSpc>
                <a:spcPct val="100000"/>
              </a:lnSpc>
              <a:spcBef>
                <a:spcPts val="0"/>
              </a:spcBef>
              <a:spcAft>
                <a:spcPts val="0"/>
              </a:spcAft>
              <a:buNone/>
            </a:pPr>
            <a:r>
              <a:rPr lang="fr-FR" sz="2800" b="0" i="0" u="none" strike="noStrike" cap="none">
                <a:solidFill>
                  <a:srgbClr val="262626"/>
                </a:solidFill>
                <a:latin typeface="Roboto Light"/>
                <a:ea typeface="Roboto Light"/>
                <a:cs typeface="Roboto Light"/>
                <a:sym typeface="Roboto Light"/>
              </a:rPr>
              <a:t>Amendes pour non-conformité : contraventions de 5</a:t>
            </a:r>
            <a:r>
              <a:rPr lang="fr-FR" sz="2800" b="0" i="0" u="none" strike="noStrike" cap="none" baseline="30000">
                <a:solidFill>
                  <a:srgbClr val="262626"/>
                </a:solidFill>
                <a:latin typeface="Roboto Light"/>
                <a:ea typeface="Roboto Light"/>
                <a:cs typeface="Roboto Light"/>
                <a:sym typeface="Roboto Light"/>
              </a:rPr>
              <a:t>ème</a:t>
            </a:r>
            <a:r>
              <a:rPr lang="fr-FR" sz="2800" b="0" i="0" u="none" strike="noStrike" cap="none">
                <a:solidFill>
                  <a:srgbClr val="262626"/>
                </a:solidFill>
                <a:latin typeface="Roboto Light"/>
                <a:ea typeface="Roboto Light"/>
                <a:cs typeface="Roboto Light"/>
                <a:sym typeface="Roboto Light"/>
              </a:rPr>
              <a:t> classe par infraction, 300.000€ maximum (à partir du 28 juin 2025)</a:t>
            </a:r>
            <a:br>
              <a:rPr lang="fr-FR" sz="3200" b="0" i="0" u="none" strike="noStrike" cap="none">
                <a:solidFill>
                  <a:srgbClr val="262626"/>
                </a:solidFill>
                <a:latin typeface="Roboto Light"/>
                <a:ea typeface="Roboto Light"/>
                <a:cs typeface="Roboto Light"/>
                <a:sym typeface="Roboto Light"/>
              </a:rPr>
            </a:br>
            <a:endParaRPr sz="3200" b="0" i="0" u="none" strike="noStrike" cap="none">
              <a:solidFill>
                <a:srgbClr val="262626"/>
              </a:solidFill>
              <a:latin typeface="Roboto Light"/>
              <a:ea typeface="Roboto Light"/>
              <a:cs typeface="Roboto Light"/>
              <a:sym typeface="Roboto Light"/>
            </a:endParaRPr>
          </a:p>
          <a:p>
            <a:pPr marL="1454150" marR="0" lvl="3" indent="-571500" algn="l" rtl="0">
              <a:lnSpc>
                <a:spcPct val="100000"/>
              </a:lnSpc>
              <a:spcBef>
                <a:spcPts val="0"/>
              </a:spcBef>
              <a:spcAft>
                <a:spcPts val="0"/>
              </a:spcAft>
              <a:buClr>
                <a:srgbClr val="262626"/>
              </a:buClr>
              <a:buSzPts val="3200"/>
              <a:buFont typeface="Arial"/>
              <a:buChar char="•"/>
            </a:pPr>
            <a:r>
              <a:rPr lang="fr-FR" sz="3200" b="1" i="0" u="none" strike="noStrike" cap="none">
                <a:solidFill>
                  <a:srgbClr val="000000"/>
                </a:solidFill>
                <a:latin typeface="Roboto Light"/>
                <a:ea typeface="Roboto Light"/>
                <a:cs typeface="Roboto Light"/>
                <a:sym typeface="Roboto Light"/>
              </a:rPr>
              <a:t>Cas concrets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Une entreprise au chiffre d’affaires annuel, en France, de 250 millions d’euros minimum (soit des milliers d’entreprises en France)</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En 2025 : les entreprises de plus de 2M€ de CA (et 10 personnes)</a:t>
            </a:r>
            <a:endParaRPr sz="2800" b="0" i="0" u="none" strike="noStrike" cap="none">
              <a:solidFill>
                <a:srgbClr val="262626"/>
              </a:solidFill>
              <a:latin typeface="Roboto Light"/>
              <a:ea typeface="Roboto Light"/>
              <a:cs typeface="Roboto Light"/>
              <a:sym typeface="Roboto Light"/>
            </a:endParaRPr>
          </a:p>
          <a:p>
            <a:pPr marL="882650" marR="0" lvl="3" indent="0" algn="l" rtl="0">
              <a:lnSpc>
                <a:spcPct val="100000"/>
              </a:lnSpc>
              <a:spcBef>
                <a:spcPts val="0"/>
              </a:spcBef>
              <a:spcAft>
                <a:spcPts val="0"/>
              </a:spcAft>
              <a:buNone/>
            </a:pPr>
            <a:endParaRPr sz="3200" b="0" i="0" u="none" strike="noStrike" cap="none">
              <a:solidFill>
                <a:srgbClr val="262626"/>
              </a:solidFill>
              <a:latin typeface="Roboto Light"/>
              <a:ea typeface="Roboto Light"/>
              <a:cs typeface="Roboto Light"/>
              <a:sym typeface="Roboto Light"/>
            </a:endParaRPr>
          </a:p>
          <a:p>
            <a:pPr marL="1339850" marR="0" lvl="3"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Et après ?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Obligations de mise en conformité, sous peine de mise en demeure </a:t>
            </a:r>
            <a:endParaRPr/>
          </a:p>
          <a:p>
            <a:pPr marL="133985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262626"/>
                </a:solidFill>
                <a:latin typeface="Roboto Light"/>
                <a:ea typeface="Roboto Light"/>
                <a:cs typeface="Roboto Light"/>
                <a:sym typeface="Roboto Light"/>
              </a:rPr>
              <a:t>Mesures correctives obligatoires après audit</a:t>
            </a:r>
            <a:endParaRPr sz="28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1" i="0" u="none" strike="noStrike" cap="none">
              <a:solidFill>
                <a:srgbClr val="262626"/>
              </a:solidFill>
              <a:latin typeface="Roboto Light"/>
              <a:ea typeface="Roboto Light"/>
              <a:cs typeface="Roboto Light"/>
              <a:sym typeface="Roboto Light"/>
            </a:endParaRPr>
          </a:p>
        </p:txBody>
      </p:sp>
      <p:sp>
        <p:nvSpPr>
          <p:cNvPr id="346" name="Google Shape;346;p78"/>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a:t>
            </a:r>
            <a:endParaRPr sz="4400" b="0" i="0" u="none" strike="noStrike" cap="none">
              <a:solidFill>
                <a:schemeClr val="lt1"/>
              </a:solidFill>
              <a:latin typeface="Roboto Light"/>
              <a:ea typeface="Roboto Light"/>
              <a:cs typeface="Roboto Light"/>
              <a:sym typeface="Roboto Light"/>
            </a:endParaRPr>
          </a:p>
        </p:txBody>
      </p:sp>
      <p:sp>
        <p:nvSpPr>
          <p:cNvPr id="353" name="Google Shape;353;p79"/>
          <p:cNvSpPr/>
          <p:nvPr/>
        </p:nvSpPr>
        <p:spPr>
          <a:xfrm>
            <a:off x="1291385" y="3892441"/>
            <a:ext cx="13632314" cy="5016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3200" b="1" i="0" u="none" strike="noStrike" cap="none">
                <a:solidFill>
                  <a:srgbClr val="000000"/>
                </a:solidFill>
                <a:latin typeface="Roboto Light"/>
                <a:ea typeface="Roboto Light"/>
                <a:cs typeface="Roboto Light"/>
                <a:sym typeface="Roboto Light"/>
              </a:rPr>
              <a:t>Des sanctions par service ? </a:t>
            </a:r>
            <a:br>
              <a:rPr lang="fr-FR" sz="3200" b="0" i="0" u="none" strike="noStrike" cap="none">
                <a:solidFill>
                  <a:srgbClr val="000000"/>
                </a:solidFill>
                <a:latin typeface="Roboto Light"/>
                <a:ea typeface="Roboto Light"/>
                <a:cs typeface="Roboto Light"/>
                <a:sym typeface="Roboto Light"/>
              </a:rPr>
            </a:br>
            <a:br>
              <a:rPr lang="fr-FR" sz="32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Depuis 2019, un service dans son ensemble se doit d’être accessible, indépendamment du nombre de support utilisé pour accéder à ce service.</a:t>
            </a:r>
            <a:br>
              <a:rPr lang="fr-FR" sz="2800" b="0" i="0" u="none" strike="noStrike" cap="none">
                <a:solidFill>
                  <a:srgbClr val="000000"/>
                </a:solidFill>
                <a:latin typeface="Roboto Light"/>
                <a:ea typeface="Roboto Light"/>
                <a:cs typeface="Roboto Light"/>
                <a:sym typeface="Roboto Light"/>
              </a:rPr>
            </a:br>
            <a:endParaRPr sz="28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Par exemple, la SNCF se doit de s’assurer de l’accessibilité de son service (transport en train), de l’application de réservation / consultation de billet et l’accès au train (les gares et la montée/descente).</a:t>
            </a:r>
            <a:br>
              <a:rPr lang="fr-FR" sz="2800" b="0" i="0" u="none" strike="noStrike" cap="none">
                <a:solidFill>
                  <a:srgbClr val="000000"/>
                </a:solidFill>
                <a:latin typeface="Roboto Light"/>
                <a:ea typeface="Roboto Light"/>
                <a:cs typeface="Roboto Light"/>
                <a:sym typeface="Roboto Light"/>
              </a:rPr>
            </a:b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Bref l’ensemble de la chaîne d’un service se doit d’être accessible.</a:t>
            </a:r>
            <a:endParaRPr/>
          </a:p>
          <a:p>
            <a:pPr marL="514350" marR="0" lvl="0" indent="-311150" algn="l" rtl="0">
              <a:lnSpc>
                <a:spcPct val="100000"/>
              </a:lnSpc>
              <a:spcBef>
                <a:spcPts val="0"/>
              </a:spcBef>
              <a:spcAft>
                <a:spcPts val="0"/>
              </a:spcAft>
              <a:buClr>
                <a:schemeClr val="dk1"/>
              </a:buClr>
              <a:buSzPts val="3200"/>
              <a:buFont typeface="Calibri"/>
              <a:buNone/>
            </a:pPr>
            <a:endParaRPr sz="3200" b="1" i="0" u="none" strike="noStrike" cap="none">
              <a:solidFill>
                <a:srgbClr val="262626"/>
              </a:solidFill>
              <a:latin typeface="Roboto Light"/>
              <a:ea typeface="Roboto Light"/>
              <a:cs typeface="Roboto Light"/>
              <a:sym typeface="Roboto Light"/>
            </a:endParaRPr>
          </a:p>
        </p:txBody>
      </p:sp>
      <p:sp>
        <p:nvSpPr>
          <p:cNvPr id="354" name="Google Shape;354;p79"/>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80"/>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 </a:t>
            </a:r>
            <a:r>
              <a:rPr lang="fr-FR" sz="3600" b="0" i="0" u="none" strike="noStrike" cap="none">
                <a:solidFill>
                  <a:schemeClr val="lt1"/>
                </a:solidFill>
                <a:latin typeface="Roboto Light"/>
                <a:ea typeface="Roboto Light"/>
                <a:cs typeface="Roboto Light"/>
                <a:sym typeface="Roboto Light"/>
              </a:rPr>
              <a:t>– À L’INTERNATIONAL</a:t>
            </a:r>
            <a:endParaRPr sz="4400" b="0" i="0" u="none" strike="noStrike" cap="none">
              <a:solidFill>
                <a:schemeClr val="lt1"/>
              </a:solidFill>
              <a:latin typeface="Roboto Light"/>
              <a:ea typeface="Roboto Light"/>
              <a:cs typeface="Roboto Light"/>
              <a:sym typeface="Roboto Light"/>
            </a:endParaRPr>
          </a:p>
        </p:txBody>
      </p:sp>
      <p:sp>
        <p:nvSpPr>
          <p:cNvPr id="361" name="Google Shape;361;p80"/>
          <p:cNvSpPr/>
          <p:nvPr/>
        </p:nvSpPr>
        <p:spPr>
          <a:xfrm>
            <a:off x="1291385" y="3153757"/>
            <a:ext cx="15093674" cy="5386049"/>
          </a:xfrm>
          <a:prstGeom prst="rect">
            <a:avLst/>
          </a:prstGeom>
          <a:noFill/>
          <a:ln>
            <a:noFill/>
          </a:ln>
        </p:spPr>
        <p:txBody>
          <a:bodyPr spcFirstLastPara="1" wrap="square" lIns="91425" tIns="45700" rIns="91425" bIns="45700" anchor="t" anchorCtr="0">
            <a:spAutoFit/>
          </a:bodyPr>
          <a:lstStyle/>
          <a:p>
            <a:pPr marL="514350" marR="0" lvl="0" indent="-311150" algn="l" rtl="0">
              <a:lnSpc>
                <a:spcPct val="100000"/>
              </a:lnSpc>
              <a:spcBef>
                <a:spcPts val="0"/>
              </a:spcBef>
              <a:spcAft>
                <a:spcPts val="0"/>
              </a:spcAft>
              <a:buClr>
                <a:schemeClr val="dk1"/>
              </a:buClr>
              <a:buSzPts val="3200"/>
              <a:buFont typeface="Calibri"/>
              <a:buNone/>
            </a:pPr>
            <a:r>
              <a:rPr lang="fr-FR" sz="3200" b="0" i="0" u="none" strike="noStrike" cap="none" dirty="0">
                <a:solidFill>
                  <a:srgbClr val="262626"/>
                </a:solidFill>
                <a:latin typeface="Roboto"/>
                <a:ea typeface="Roboto"/>
                <a:cs typeface="Roboto"/>
                <a:sym typeface="Roboto"/>
              </a:rPr>
              <a:t>Des sanctions par pays… Plus ou moins sévères :</a:t>
            </a:r>
            <a:endParaRPr dirty="0"/>
          </a:p>
          <a:p>
            <a:pPr marL="514350" marR="0" lvl="0" indent="-311150" algn="l" rtl="0">
              <a:lnSpc>
                <a:spcPct val="100000"/>
              </a:lnSpc>
              <a:spcBef>
                <a:spcPts val="0"/>
              </a:spcBef>
              <a:spcAft>
                <a:spcPts val="0"/>
              </a:spcAft>
              <a:buNone/>
            </a:pPr>
            <a:endParaRPr sz="2800" b="0" i="0" u="none" strike="noStrike" cap="none" dirty="0">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Du côté des États-Unis, on ne plaisante pas concernant l’accessibilité et le handicap avec </a:t>
            </a:r>
            <a:endParaRPr dirty="0"/>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des amendes pouvant aller jusqu’à 10% du CA annuel pour les entreprises.</a:t>
            </a:r>
            <a:endParaRPr dirty="0"/>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Le nombre de poursuites judiciaires augmente de 30% par année dans ce pays.</a:t>
            </a:r>
            <a:endParaRPr dirty="0"/>
          </a:p>
          <a:p>
            <a:pPr marL="514350" marR="0" lvl="0" indent="-311150" algn="l" rtl="0">
              <a:lnSpc>
                <a:spcPct val="100000"/>
              </a:lnSpc>
              <a:spcBef>
                <a:spcPts val="0"/>
              </a:spcBef>
              <a:spcAft>
                <a:spcPts val="0"/>
              </a:spcAft>
              <a:buNone/>
            </a:pPr>
            <a:endParaRPr sz="2800" b="0" i="0" u="none" strike="noStrike" cap="none" dirty="0">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En Angleterre, un site web inaccessible qui empêche une personne dyslexique d'accéder à des</a:t>
            </a:r>
            <a:endParaRPr dirty="0"/>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biens et services ou de postuler à un emploi est considéré comme un cas de discrimination</a:t>
            </a:r>
            <a:endParaRPr dirty="0"/>
          </a:p>
          <a:p>
            <a:pPr marL="514350" marR="0" lvl="0" indent="-311150" algn="l" rtl="0">
              <a:lnSpc>
                <a:spcPct val="100000"/>
              </a:lnSpc>
              <a:spcBef>
                <a:spcPts val="0"/>
              </a:spcBef>
              <a:spcAft>
                <a:spcPts val="0"/>
              </a:spcAft>
              <a:buNone/>
            </a:pPr>
            <a:r>
              <a:rPr lang="fr-FR" sz="2800" b="0" i="0" u="none" strike="noStrike" cap="none" dirty="0">
                <a:solidFill>
                  <a:srgbClr val="262626"/>
                </a:solidFill>
                <a:latin typeface="Roboto Light"/>
                <a:ea typeface="Roboto Light"/>
                <a:cs typeface="Roboto Light"/>
                <a:sym typeface="Roboto Light"/>
              </a:rPr>
              <a:t>aux yeux de la loi.</a:t>
            </a:r>
            <a:endParaRPr sz="3200" b="1" i="0" u="none" strike="noStrike" cap="none" dirty="0">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None/>
            </a:pPr>
            <a:endParaRPr sz="3200" b="1" i="0" u="none" strike="noStrike" cap="none" dirty="0">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None/>
            </a:pPr>
            <a:r>
              <a:rPr lang="fr-FR" sz="2800" b="1" i="0" u="none" strike="noStrike" cap="none" dirty="0">
                <a:solidFill>
                  <a:srgbClr val="262626"/>
                </a:solidFill>
                <a:latin typeface="Roboto Light"/>
                <a:ea typeface="Roboto Light"/>
                <a:cs typeface="Roboto Light"/>
                <a:sym typeface="Roboto Light"/>
              </a:rPr>
              <a:t>Chaque pays définit ses propres règles et sanctions.</a:t>
            </a:r>
            <a:endParaRPr dirty="0"/>
          </a:p>
          <a:p>
            <a:pPr marL="514350" marR="0" lvl="0" indent="-311150" algn="l" rtl="0">
              <a:lnSpc>
                <a:spcPct val="100000"/>
              </a:lnSpc>
              <a:spcBef>
                <a:spcPts val="0"/>
              </a:spcBef>
              <a:spcAft>
                <a:spcPts val="0"/>
              </a:spcAft>
              <a:buNone/>
            </a:pPr>
            <a:r>
              <a:rPr lang="fr-FR" sz="2800" b="1" i="0" u="none" strike="noStrike" cap="none" dirty="0">
                <a:solidFill>
                  <a:srgbClr val="262626"/>
                </a:solidFill>
                <a:latin typeface="Roboto Light"/>
                <a:ea typeface="Roboto Light"/>
                <a:cs typeface="Roboto Light"/>
                <a:sym typeface="Roboto Light"/>
              </a:rPr>
              <a:t>Les pays européens sont encadrés par la Directive Européenne sur l’accessibilité.</a:t>
            </a:r>
            <a:endParaRPr dirty="0"/>
          </a:p>
        </p:txBody>
      </p:sp>
      <p:sp>
        <p:nvSpPr>
          <p:cNvPr id="362" name="Google Shape;362;p80"/>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1"/>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 </a:t>
            </a:r>
            <a:r>
              <a:rPr lang="fr-FR" sz="3600" b="0" i="0" u="none" strike="noStrike" cap="none">
                <a:solidFill>
                  <a:schemeClr val="lt1"/>
                </a:solidFill>
                <a:latin typeface="Roboto Light"/>
                <a:ea typeface="Roboto Light"/>
                <a:cs typeface="Roboto Light"/>
                <a:sym typeface="Roboto Light"/>
              </a:rPr>
              <a:t>– QUELQUES SIGLES</a:t>
            </a:r>
            <a:endParaRPr sz="4400" b="0" i="0" u="none" strike="noStrike" cap="none">
              <a:solidFill>
                <a:schemeClr val="lt1"/>
              </a:solidFill>
              <a:latin typeface="Roboto Light"/>
              <a:ea typeface="Roboto Light"/>
              <a:cs typeface="Roboto Light"/>
              <a:sym typeface="Roboto Light"/>
            </a:endParaRPr>
          </a:p>
        </p:txBody>
      </p:sp>
      <p:sp>
        <p:nvSpPr>
          <p:cNvPr id="369" name="Google Shape;369;p81"/>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
        <p:nvSpPr>
          <p:cNvPr id="370" name="Google Shape;370;p81"/>
          <p:cNvSpPr/>
          <p:nvPr/>
        </p:nvSpPr>
        <p:spPr>
          <a:xfrm>
            <a:off x="1430346" y="2969111"/>
            <a:ext cx="19999307" cy="6863377"/>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W3C (World Wide Web Consortium)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Rôle</a:t>
            </a:r>
            <a:r>
              <a:rPr lang="fr-FR" sz="2800" b="0" i="0" u="none" strike="noStrike" cap="none">
                <a:solidFill>
                  <a:srgbClr val="000000"/>
                </a:solidFill>
                <a:latin typeface="Roboto Light"/>
                <a:ea typeface="Roboto Light"/>
                <a:cs typeface="Roboto Light"/>
                <a:sym typeface="Roboto Light"/>
              </a:rPr>
              <a:t> : Organisation internationale qui développe des standards pour le Web.</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Création</a:t>
            </a:r>
            <a:r>
              <a:rPr lang="fr-FR" sz="2800" b="0" i="0" u="none" strike="noStrike" cap="none">
                <a:solidFill>
                  <a:srgbClr val="000000"/>
                </a:solidFill>
                <a:latin typeface="Roboto Light"/>
                <a:ea typeface="Roboto Light"/>
                <a:cs typeface="Roboto Light"/>
                <a:sym typeface="Roboto Light"/>
              </a:rPr>
              <a:t> : 1994.</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Standards</a:t>
            </a:r>
            <a:r>
              <a:rPr lang="fr-FR" sz="2800" b="0" i="0" u="none" strike="noStrike" cap="none">
                <a:solidFill>
                  <a:srgbClr val="000000"/>
                </a:solidFill>
                <a:latin typeface="Roboto Light"/>
                <a:ea typeface="Roboto Light"/>
                <a:cs typeface="Roboto Light"/>
                <a:sym typeface="Roboto Light"/>
              </a:rPr>
              <a:t> : Inclut les WCAG, HTML, CSS, etc.</a:t>
            </a:r>
            <a:endParaRPr/>
          </a:p>
          <a:p>
            <a:pPr marL="0" marR="0" lvl="2" indent="0" algn="l" rtl="0">
              <a:lnSpc>
                <a:spcPct val="100000"/>
              </a:lnSpc>
              <a:spcBef>
                <a:spcPts val="0"/>
              </a:spcBef>
              <a:spcAft>
                <a:spcPts val="0"/>
              </a:spcAft>
              <a:buNone/>
            </a:pPr>
            <a:endParaRPr sz="2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WCAG (Web Content Accessibility Guidelines) :</a:t>
            </a: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Origine</a:t>
            </a:r>
            <a:r>
              <a:rPr lang="fr-FR" sz="2800" b="0" i="0" u="none" strike="noStrike" cap="none">
                <a:solidFill>
                  <a:srgbClr val="000000"/>
                </a:solidFill>
                <a:latin typeface="Roboto Light"/>
                <a:ea typeface="Roboto Light"/>
                <a:cs typeface="Roboto Light"/>
                <a:sym typeface="Roboto Light"/>
              </a:rPr>
              <a:t> : Développées par le W3C (World Wide Web Consortium).</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Objectif</a:t>
            </a:r>
            <a:r>
              <a:rPr lang="fr-FR" sz="2800" b="0" i="0" u="none" strike="noStrike" cap="none">
                <a:solidFill>
                  <a:srgbClr val="000000"/>
                </a:solidFill>
                <a:latin typeface="Roboto Light"/>
                <a:ea typeface="Roboto Light"/>
                <a:cs typeface="Roboto Light"/>
                <a:sym typeface="Roboto Light"/>
              </a:rPr>
              <a:t> : Fournir des normes internationales pour l'accessibilité du web.</a:t>
            </a:r>
            <a:r>
              <a:rPr lang="fr-FR" sz="2800" b="1" i="0" u="none" strike="noStrike" cap="none">
                <a:solidFill>
                  <a:srgbClr val="000000"/>
                </a:solidFill>
                <a:latin typeface="Roboto Light"/>
                <a:ea typeface="Roboto Light"/>
                <a:cs typeface="Roboto Light"/>
                <a:sym typeface="Roboto Light"/>
              </a:rPr>
              <a:t> </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Utilisation</a:t>
            </a:r>
            <a:r>
              <a:rPr lang="fr-FR" sz="2800" b="0" i="0" u="none" strike="noStrike" cap="none">
                <a:solidFill>
                  <a:srgbClr val="000000"/>
                </a:solidFill>
                <a:latin typeface="Roboto Light"/>
                <a:ea typeface="Roboto Light"/>
                <a:cs typeface="Roboto Light"/>
                <a:sym typeface="Roboto Light"/>
              </a:rPr>
              <a:t> : Base de référence pour de nombreux pays.</a:t>
            </a:r>
            <a:endParaRPr/>
          </a:p>
          <a:p>
            <a:pPr marL="0" marR="0" lvl="2"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RGAA (Référentiel Général d'Amélioration de l'Accessibilité)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Origine</a:t>
            </a:r>
            <a:r>
              <a:rPr lang="fr-FR" sz="2800" b="0" i="0" u="none" strike="noStrike" cap="none">
                <a:solidFill>
                  <a:srgbClr val="000000"/>
                </a:solidFill>
                <a:latin typeface="Roboto Light"/>
                <a:ea typeface="Roboto Light"/>
                <a:cs typeface="Roboto Light"/>
                <a:sym typeface="Roboto Light"/>
              </a:rPr>
              <a:t> : Spécifique à la France.</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Objectif</a:t>
            </a:r>
            <a:r>
              <a:rPr lang="fr-FR" sz="2800" b="0" i="0" u="none" strike="noStrike" cap="none">
                <a:solidFill>
                  <a:srgbClr val="000000"/>
                </a:solidFill>
                <a:latin typeface="Roboto Light"/>
                <a:ea typeface="Roboto Light"/>
                <a:cs typeface="Roboto Light"/>
                <a:sym typeface="Roboto Light"/>
              </a:rPr>
              <a:t> : Adapter les WCAG aux contextes et exigences françaises.</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Utilisation</a:t>
            </a:r>
            <a:r>
              <a:rPr lang="fr-FR" sz="2800" b="0" i="0" u="none" strike="noStrike" cap="none">
                <a:solidFill>
                  <a:srgbClr val="000000"/>
                </a:solidFill>
                <a:latin typeface="Roboto Light"/>
                <a:ea typeface="Roboto Light"/>
                <a:cs typeface="Roboto Light"/>
                <a:sym typeface="Roboto Light"/>
              </a:rPr>
              <a:t> : Obligatoire pour les sites publics français.</a:t>
            </a:r>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 </a:t>
            </a:r>
            <a:r>
              <a:rPr lang="fr-FR" sz="3600" b="0" i="0" u="none" strike="noStrike" cap="none">
                <a:solidFill>
                  <a:schemeClr val="lt1"/>
                </a:solidFill>
                <a:latin typeface="Roboto Light"/>
                <a:ea typeface="Roboto Light"/>
                <a:cs typeface="Roboto Light"/>
                <a:sym typeface="Roboto Light"/>
              </a:rPr>
              <a:t>– QUELQUES SIGLES</a:t>
            </a:r>
            <a:endParaRPr sz="4400" b="0" i="0" u="none" strike="noStrike" cap="none">
              <a:solidFill>
                <a:schemeClr val="lt1"/>
              </a:solidFill>
              <a:latin typeface="Roboto Light"/>
              <a:ea typeface="Roboto Light"/>
              <a:cs typeface="Roboto Light"/>
              <a:sym typeface="Roboto Light"/>
            </a:endParaRPr>
          </a:p>
        </p:txBody>
      </p:sp>
      <p:sp>
        <p:nvSpPr>
          <p:cNvPr id="377" name="Google Shape;377;p82"/>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
        <p:nvSpPr>
          <p:cNvPr id="378" name="Google Shape;378;p82"/>
          <p:cNvSpPr/>
          <p:nvPr/>
        </p:nvSpPr>
        <p:spPr>
          <a:xfrm>
            <a:off x="1430346" y="3451981"/>
            <a:ext cx="19999307" cy="8156039"/>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RAAM (Référentiel d'accessibilité des applications mobiles)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Origine</a:t>
            </a:r>
            <a:r>
              <a:rPr lang="fr-FR" sz="2800" b="0" i="0" u="none" strike="noStrike" cap="none">
                <a:solidFill>
                  <a:srgbClr val="000000"/>
                </a:solidFill>
                <a:latin typeface="Roboto Light"/>
                <a:ea typeface="Roboto Light"/>
                <a:cs typeface="Roboto Light"/>
                <a:sym typeface="Roboto Light"/>
              </a:rPr>
              <a:t> : France (Urbilog) et Luxembourg.</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Objectif : </a:t>
            </a:r>
            <a:r>
              <a:rPr lang="fr-FR" sz="2800" b="0" i="0" u="none" strike="noStrike" cap="none">
                <a:solidFill>
                  <a:srgbClr val="000000"/>
                </a:solidFill>
                <a:latin typeface="Roboto Light"/>
                <a:ea typeface="Roboto Light"/>
                <a:cs typeface="Roboto Light"/>
                <a:sym typeface="Roboto Light"/>
              </a:rPr>
              <a:t>Vérifier la conformité des applications mobiles aux exigences d’accessibilité en se basant sur les critères de la norme européenne EN 301 549. </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Utilisation : </a:t>
            </a:r>
            <a:r>
              <a:rPr lang="fr-FR" sz="2800" b="0" i="0" u="none" strike="noStrike" cap="none">
                <a:solidFill>
                  <a:srgbClr val="000000"/>
                </a:solidFill>
                <a:latin typeface="Roboto Light"/>
                <a:ea typeface="Roboto Light"/>
                <a:cs typeface="Roboto Light"/>
                <a:sym typeface="Roboto Light"/>
              </a:rPr>
              <a:t>Appliqué pour évaluer et améliorer l'accessibilité des applications mobiles dans les organismes publics. </a:t>
            </a: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Il comporte 107 critères de contrôle couvrant divers aspects techniques et fonctionnels des applications mobiles.</a:t>
            </a:r>
            <a:endParaRPr/>
          </a:p>
          <a:p>
            <a:pPr marL="457200" marR="0" lvl="3" indent="-27940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a:ea typeface="Roboto"/>
              <a:cs typeface="Roboto"/>
              <a:sym typeface="Roboto"/>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RAWEB (Référentiel d'Évaluation de l'Accessibilité Web)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Origine : </a:t>
            </a:r>
            <a:r>
              <a:rPr lang="fr-FR" sz="2800" b="0" i="0" u="none" strike="noStrike" cap="none">
                <a:solidFill>
                  <a:srgbClr val="000000"/>
                </a:solidFill>
                <a:latin typeface="Roboto Light"/>
                <a:ea typeface="Roboto Light"/>
                <a:cs typeface="Roboto Light"/>
                <a:sym typeface="Roboto Light"/>
              </a:rPr>
              <a:t>Luxembourg.</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Objectif : </a:t>
            </a:r>
            <a:r>
              <a:rPr lang="fr-FR" sz="2800" b="0" i="0" u="none" strike="noStrike" cap="none">
                <a:solidFill>
                  <a:srgbClr val="000000"/>
                </a:solidFill>
                <a:latin typeface="Roboto Light"/>
                <a:ea typeface="Roboto Light"/>
                <a:cs typeface="Roboto Light"/>
                <a:sym typeface="Roboto Light"/>
              </a:rPr>
              <a:t>Adaptation complète du RGAA français, avec l’ajout de 30 nouveaux critères et des tests supplémentaires.</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Utilisation : </a:t>
            </a:r>
            <a:r>
              <a:rPr lang="fr-FR" sz="2800" b="0" i="0" u="none" strike="noStrike" cap="none">
                <a:solidFill>
                  <a:srgbClr val="000000"/>
                </a:solidFill>
                <a:latin typeface="Roboto Light"/>
                <a:ea typeface="Roboto Light"/>
                <a:cs typeface="Roboto Light"/>
                <a:sym typeface="Roboto Light"/>
              </a:rPr>
              <a:t>Fournir des critères techniques et des bonnes pratiques pour l’accessibilité des sites web afin de satisfaire les normes européennes en tenant compte des domaines que les WCAG et le RGAA ne couvrent pas encore.</a:t>
            </a:r>
            <a:endParaRPr/>
          </a:p>
          <a:p>
            <a:pPr marL="457200" marR="0" lvl="2"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a:p>
            <a:pPr marL="0" marR="0" lvl="2"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0" marR="0" lvl="2" indent="0" algn="l" rtl="0">
              <a:lnSpc>
                <a:spcPct val="100000"/>
              </a:lnSpc>
              <a:spcBef>
                <a:spcPts val="0"/>
              </a:spcBef>
              <a:spcAft>
                <a:spcPts val="0"/>
              </a:spcAft>
              <a:buNone/>
            </a:pPr>
            <a:r>
              <a:rPr lang="fr-FR" sz="2000" b="0" i="0" u="none" strike="noStrike" cap="none">
                <a:solidFill>
                  <a:srgbClr val="000000"/>
                </a:solidFill>
                <a:latin typeface="Roboto Light"/>
                <a:ea typeface="Roboto Light"/>
                <a:cs typeface="Roboto Light"/>
                <a:sym typeface="Roboto Light"/>
              </a:rPr>
              <a:t>En savoir plus : </a:t>
            </a:r>
            <a:endParaRPr/>
          </a:p>
          <a:p>
            <a:pPr marL="342900" marR="0" lvl="2" indent="-342900" algn="l" rtl="0">
              <a:lnSpc>
                <a:spcPct val="100000"/>
              </a:lnSpc>
              <a:spcBef>
                <a:spcPts val="0"/>
              </a:spcBef>
              <a:spcAft>
                <a:spcPts val="0"/>
              </a:spcAft>
              <a:buClr>
                <a:srgbClr val="000000"/>
              </a:buClr>
              <a:buSzPts val="2000"/>
              <a:buFont typeface="Arial"/>
              <a:buChar char="•"/>
            </a:pPr>
            <a:r>
              <a:rPr lang="fr-FR" sz="2000" b="0" i="0" u="sng" strike="noStrike" cap="none">
                <a:solidFill>
                  <a:srgbClr val="000000"/>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https://raam.urbilog.fr/</a:t>
            </a:r>
            <a:endParaRPr/>
          </a:p>
          <a:p>
            <a:pPr marL="342900" marR="0" lvl="2" indent="-342900" algn="l" rtl="0">
              <a:lnSpc>
                <a:spcPct val="100000"/>
              </a:lnSpc>
              <a:spcBef>
                <a:spcPts val="0"/>
              </a:spcBef>
              <a:spcAft>
                <a:spcPts val="0"/>
              </a:spcAft>
              <a:buClr>
                <a:srgbClr val="000000"/>
              </a:buClr>
              <a:buSzPts val="2000"/>
              <a:buFont typeface="Arial"/>
              <a:buChar char="•"/>
            </a:pPr>
            <a:r>
              <a:rPr lang="fr-FR" sz="2000" b="0" i="0" u="sng" strike="noStrike" cap="none">
                <a:solidFill>
                  <a:srgbClr val="000000"/>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https://accessibilite.public.lu/fr/raam1/referentiel-technique.html</a:t>
            </a:r>
            <a:endParaRPr sz="2000" b="0" i="0" u="none" strike="noStrike" cap="none">
              <a:solidFill>
                <a:srgbClr val="000000"/>
              </a:solidFill>
              <a:latin typeface="Roboto Light"/>
              <a:ea typeface="Roboto Light"/>
              <a:cs typeface="Roboto Light"/>
              <a:sym typeface="Roboto Light"/>
            </a:endParaRPr>
          </a:p>
          <a:p>
            <a:pPr marL="342900" marR="0" lvl="2" indent="-342900" algn="l" rtl="0">
              <a:lnSpc>
                <a:spcPct val="100000"/>
              </a:lnSpc>
              <a:spcBef>
                <a:spcPts val="0"/>
              </a:spcBef>
              <a:spcAft>
                <a:spcPts val="0"/>
              </a:spcAft>
              <a:buClr>
                <a:srgbClr val="000000"/>
              </a:buClr>
              <a:buSzPts val="2000"/>
              <a:buFont typeface="Arial"/>
              <a:buChar char="•"/>
            </a:pPr>
            <a:r>
              <a:rPr lang="fr-FR" sz="2000" b="0" i="0" u="sng" strike="noStrike" cap="none">
                <a:solidFill>
                  <a:srgbClr val="000000"/>
                </a:solidFill>
                <a:latin typeface="Roboto Light"/>
                <a:ea typeface="Roboto Light"/>
                <a:cs typeface="Roboto Light"/>
                <a:sym typeface="Roboto Light"/>
                <a:hlinkClick r:id="rId4">
                  <a:extLst>
                    <a:ext uri="{A12FA001-AC4F-418D-AE19-62706E023703}">
                      <ahyp:hlinkClr xmlns:ahyp="http://schemas.microsoft.com/office/drawing/2018/hyperlinkcolor" val="tx"/>
                    </a:ext>
                  </a:extLst>
                </a:hlinkClick>
              </a:rPr>
              <a:t>https://accessibilite.public.lu/fr/news/2024-02-08-RAWeb.html</a:t>
            </a:r>
            <a:r>
              <a:rPr lang="fr-FR" sz="2000" b="0" i="0" u="none" strike="noStrike" cap="none">
                <a:solidFill>
                  <a:srgbClr val="000000"/>
                </a:solidFill>
                <a:latin typeface="Roboto Light"/>
                <a:ea typeface="Roboto Light"/>
                <a:cs typeface="Roboto Light"/>
                <a:sym typeface="Roboto Light"/>
              </a:rPr>
              <a:t> </a:t>
            </a:r>
            <a:endParaRPr/>
          </a:p>
          <a:p>
            <a:pPr marL="457200" marR="0" lvl="2"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83"/>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 </a:t>
            </a:r>
            <a:r>
              <a:rPr lang="fr-FR" sz="3600" b="0" i="0" u="none" strike="noStrike" cap="none">
                <a:solidFill>
                  <a:schemeClr val="lt1"/>
                </a:solidFill>
                <a:latin typeface="Roboto Light"/>
                <a:ea typeface="Roboto Light"/>
                <a:cs typeface="Roboto Light"/>
                <a:sym typeface="Roboto Light"/>
              </a:rPr>
              <a:t>– À RETENIR</a:t>
            </a:r>
            <a:endParaRPr sz="4400" b="0" i="0" u="none" strike="noStrike" cap="none">
              <a:solidFill>
                <a:schemeClr val="lt1"/>
              </a:solidFill>
              <a:latin typeface="Roboto Light"/>
              <a:ea typeface="Roboto Light"/>
              <a:cs typeface="Roboto Light"/>
              <a:sym typeface="Roboto Light"/>
            </a:endParaRPr>
          </a:p>
        </p:txBody>
      </p:sp>
      <p:sp>
        <p:nvSpPr>
          <p:cNvPr id="385" name="Google Shape;385;p83"/>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
        <p:nvSpPr>
          <p:cNvPr id="386" name="Google Shape;386;p83"/>
          <p:cNvSpPr/>
          <p:nvPr/>
        </p:nvSpPr>
        <p:spPr>
          <a:xfrm>
            <a:off x="1430346" y="3400892"/>
            <a:ext cx="19999307" cy="6063158"/>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Règles d'Accessibilité par Pays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France : </a:t>
            </a:r>
            <a:r>
              <a:rPr lang="fr-FR" sz="2800" b="0" i="0" u="none" strike="noStrike" cap="none">
                <a:solidFill>
                  <a:srgbClr val="000000"/>
                </a:solidFill>
                <a:latin typeface="Roboto Light"/>
                <a:ea typeface="Roboto Light"/>
                <a:cs typeface="Roboto Light"/>
                <a:sym typeface="Roboto Light"/>
              </a:rPr>
              <a:t>RGAA (Référentiel Général d'Amélioration de l'Accessibilité).</a:t>
            </a:r>
            <a:endParaRPr sz="2800" b="0" i="0" u="none" strike="noStrike" cap="none">
              <a:solidFill>
                <a:srgbClr val="000000"/>
              </a:solidFill>
              <a:latin typeface="Roboto Light"/>
              <a:ea typeface="Roboto Light"/>
              <a:cs typeface="Roboto Light"/>
              <a:sym typeface="Roboto Light"/>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États-Unis</a:t>
            </a:r>
            <a:r>
              <a:rPr lang="fr-FR" sz="2800" b="0" i="0" u="none" strike="noStrike" cap="none">
                <a:solidFill>
                  <a:srgbClr val="000000"/>
                </a:solidFill>
                <a:latin typeface="Roboto Light"/>
                <a:ea typeface="Roboto Light"/>
                <a:cs typeface="Roboto Light"/>
                <a:sym typeface="Roboto Light"/>
              </a:rPr>
              <a:t> : ADA (Americans with Disabilities Act), Section 508.</a:t>
            </a:r>
            <a:r>
              <a:rPr lang="fr-FR" sz="2800" b="1" i="0" u="none" strike="noStrike" cap="none">
                <a:solidFill>
                  <a:srgbClr val="000000"/>
                </a:solidFill>
                <a:latin typeface="Roboto Light"/>
                <a:ea typeface="Roboto Light"/>
                <a:cs typeface="Roboto Light"/>
                <a:sym typeface="Roboto Light"/>
              </a:rPr>
              <a:t> </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Royaume-Uni</a:t>
            </a:r>
            <a:r>
              <a:rPr lang="fr-FR" sz="2800" b="0" i="0" u="none" strike="noStrike" cap="none">
                <a:solidFill>
                  <a:srgbClr val="000000"/>
                </a:solidFill>
                <a:latin typeface="Roboto Light"/>
                <a:ea typeface="Roboto Light"/>
                <a:cs typeface="Roboto Light"/>
                <a:sym typeface="Roboto Light"/>
              </a:rPr>
              <a:t> : Equality Act 2010, UK Government Digital Service (GDS) standards.</a:t>
            </a:r>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Canada</a:t>
            </a:r>
            <a:r>
              <a:rPr lang="fr-FR" sz="2800" b="0" i="0" u="none" strike="noStrike" cap="none">
                <a:solidFill>
                  <a:srgbClr val="000000"/>
                </a:solidFill>
                <a:latin typeface="Roboto Light"/>
                <a:ea typeface="Roboto Light"/>
                <a:cs typeface="Roboto Light"/>
                <a:sym typeface="Roboto Light"/>
              </a:rPr>
              <a:t> : AODA (Accessibility for Ontarians with Disabilities Act).</a:t>
            </a:r>
            <a:endParaRPr/>
          </a:p>
          <a:p>
            <a:pPr marL="0" marR="0" lvl="3"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457200" marR="0" lvl="3" indent="-27940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a:ea typeface="Roboto"/>
              <a:cs typeface="Roboto"/>
              <a:sym typeface="Roboto"/>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Conclusion:</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a:ea typeface="Roboto"/>
              <a:cs typeface="Roboto"/>
              <a:sym typeface="Roboto"/>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0" marR="0" lvl="2"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L'accessibilité numérique est essentielle pour garantir l'inclusion de tous les utilisateurs. </a:t>
            </a: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Respecter les normes locales comme le RGAA et les WCAG permet d'éviter des sanctions et d'améliorer l'image de marque de l'entreprise. </a:t>
            </a:r>
            <a:br>
              <a:rPr lang="fr-FR" sz="2800" b="0" i="0" u="none" strike="noStrike" cap="none">
                <a:solidFill>
                  <a:srgbClr val="000000"/>
                </a:solidFill>
                <a:latin typeface="Roboto Light"/>
                <a:ea typeface="Roboto Light"/>
                <a:cs typeface="Roboto Light"/>
                <a:sym typeface="Roboto Light"/>
              </a:rPr>
            </a:b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C'est une </a:t>
            </a:r>
            <a:r>
              <a:rPr lang="fr-FR" sz="2800" b="1" i="0" u="none" strike="noStrike" cap="none">
                <a:solidFill>
                  <a:srgbClr val="000000"/>
                </a:solidFill>
                <a:latin typeface="Roboto Light"/>
                <a:ea typeface="Roboto Light"/>
                <a:cs typeface="Roboto Light"/>
                <a:sym typeface="Roboto Light"/>
              </a:rPr>
              <a:t>obligation légale</a:t>
            </a:r>
            <a:r>
              <a:rPr lang="fr-FR" sz="2800" b="0" i="0" u="none" strike="noStrike" cap="none">
                <a:solidFill>
                  <a:srgbClr val="000000"/>
                </a:solidFill>
                <a:latin typeface="Roboto Light"/>
                <a:ea typeface="Roboto Light"/>
                <a:cs typeface="Roboto Light"/>
                <a:sym typeface="Roboto Light"/>
              </a:rPr>
              <a:t> et une </a:t>
            </a:r>
            <a:r>
              <a:rPr lang="fr-FR" sz="2800" b="1" i="0" u="none" strike="noStrike" cap="none">
                <a:solidFill>
                  <a:srgbClr val="000000"/>
                </a:solidFill>
                <a:latin typeface="Roboto Light"/>
                <a:ea typeface="Roboto Light"/>
                <a:cs typeface="Roboto Light"/>
                <a:sym typeface="Roboto Light"/>
              </a:rPr>
              <a:t>opportunité stratégique</a:t>
            </a:r>
            <a:r>
              <a:rPr lang="fr-FR" sz="2800" b="0" i="0" u="none" strike="noStrike" cap="none">
                <a:solidFill>
                  <a:srgbClr val="000000"/>
                </a:solidFill>
                <a:latin typeface="Roboto Light"/>
                <a:ea typeface="Roboto Light"/>
                <a:cs typeface="Roboto Light"/>
                <a:sym typeface="Roboto Light"/>
              </a:rPr>
              <a:t>.</a:t>
            </a:r>
            <a:endParaRPr sz="2000" b="0" i="0" u="none" strike="noStrike" cap="none">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p:nvPr/>
        </p:nvSpPr>
        <p:spPr>
          <a:xfrm>
            <a:off x="2895600" y="919380"/>
            <a:ext cx="17068799" cy="1434353"/>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dirty="0">
                <a:solidFill>
                  <a:srgbClr val="262626"/>
                </a:solidFill>
                <a:latin typeface="Roboto Light"/>
                <a:ea typeface="Roboto Light"/>
                <a:cs typeface="Roboto Light"/>
                <a:sym typeface="Roboto Light"/>
              </a:rPr>
              <a:t>Le GIF du jour</a:t>
            </a:r>
            <a:endParaRPr sz="6000" b="1" i="0" u="none" strike="noStrike" cap="none" dirty="0">
              <a:solidFill>
                <a:srgbClr val="FF0000"/>
              </a:solidFill>
              <a:highlight>
                <a:srgbClr val="FFFF00"/>
              </a:highlight>
              <a:latin typeface="Roboto Light"/>
              <a:ea typeface="Roboto Light"/>
              <a:cs typeface="Roboto Light"/>
              <a:sym typeface="Roboto Light"/>
            </a:endParaRPr>
          </a:p>
        </p:txBody>
      </p:sp>
      <p:sp>
        <p:nvSpPr>
          <p:cNvPr id="92" name="Google Shape;92;p3"/>
          <p:cNvSpPr/>
          <p:nvPr/>
        </p:nvSpPr>
        <p:spPr>
          <a:xfrm>
            <a:off x="9680577" y="2198357"/>
            <a:ext cx="3498843" cy="1138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endParaRPr lang="fr-FR" sz="3400" b="0" i="0" u="sng"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400"/>
              <a:buFont typeface="Arial"/>
              <a:buNone/>
            </a:pPr>
            <a:endParaRPr sz="3400" b="0" i="0" u="none" strike="noStrike" cap="none" dirty="0">
              <a:solidFill>
                <a:schemeClr val="lt1"/>
              </a:solidFill>
              <a:latin typeface="Calibri"/>
              <a:ea typeface="Calibri"/>
              <a:cs typeface="Calibri"/>
              <a:sym typeface="Calibri"/>
            </a:endParaRPr>
          </a:p>
        </p:txBody>
      </p:sp>
      <p:pic>
        <p:nvPicPr>
          <p:cNvPr id="11" name="Image 10" descr="Une image contenant texte, canapé, noir et blanc, mammifère&#10;&#10;Description générée automatiquement">
            <a:extLst>
              <a:ext uri="{FF2B5EF4-FFF2-40B4-BE49-F238E27FC236}">
                <a16:creationId xmlns:a16="http://schemas.microsoft.com/office/drawing/2014/main" id="{ABFDB6B2-D85C-E735-BCD9-53B5A1CEDB74}"/>
              </a:ext>
            </a:extLst>
          </p:cNvPr>
          <p:cNvPicPr>
            <a:picLocks noChangeAspect="1"/>
          </p:cNvPicPr>
          <p:nvPr/>
        </p:nvPicPr>
        <p:blipFill>
          <a:blip r:embed="rId3"/>
          <a:stretch>
            <a:fillRect/>
          </a:stretch>
        </p:blipFill>
        <p:spPr>
          <a:xfrm>
            <a:off x="5305140" y="4011482"/>
            <a:ext cx="11839603" cy="4778635"/>
          </a:xfrm>
          <a:prstGeom prst="rect">
            <a:avLst/>
          </a:prstGeom>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84"/>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 </a:t>
            </a:r>
            <a:r>
              <a:rPr lang="fr-FR" sz="3600" b="0" i="0" u="none" strike="noStrike" cap="none">
                <a:solidFill>
                  <a:schemeClr val="lt1"/>
                </a:solidFill>
                <a:latin typeface="Roboto Light"/>
                <a:ea typeface="Roboto Light"/>
                <a:cs typeface="Roboto Light"/>
                <a:sym typeface="Roboto Light"/>
              </a:rPr>
              <a:t>– QUELQUES EXEMPLES</a:t>
            </a:r>
            <a:endParaRPr sz="4400" b="0" i="0" u="none" strike="noStrike" cap="none">
              <a:solidFill>
                <a:schemeClr val="lt1"/>
              </a:solidFill>
              <a:latin typeface="Roboto Light"/>
              <a:ea typeface="Roboto Light"/>
              <a:cs typeface="Roboto Light"/>
              <a:sym typeface="Roboto Light"/>
            </a:endParaRPr>
          </a:p>
        </p:txBody>
      </p:sp>
      <p:sp>
        <p:nvSpPr>
          <p:cNvPr id="393" name="Google Shape;393;p84"/>
          <p:cNvSpPr/>
          <p:nvPr/>
        </p:nvSpPr>
        <p:spPr>
          <a:xfrm>
            <a:off x="1430346" y="2721271"/>
            <a:ext cx="19999307" cy="17266225"/>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Netflix (2012)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3"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Amende</a:t>
            </a:r>
            <a:r>
              <a:rPr lang="fr-FR" sz="2800" b="0" i="0" u="none" strike="noStrike" cap="none">
                <a:solidFill>
                  <a:srgbClr val="000000"/>
                </a:solidFill>
                <a:latin typeface="Roboto Light"/>
                <a:ea typeface="Roboto Light"/>
                <a:cs typeface="Roboto Light"/>
                <a:sym typeface="Roboto Light"/>
              </a:rPr>
              <a:t> : 755 000 $</a:t>
            </a:r>
            <a:endParaRPr/>
          </a:p>
          <a:p>
            <a:pPr marL="457200" marR="0" lvl="5"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Raison</a:t>
            </a:r>
            <a:r>
              <a:rPr lang="fr-FR" sz="2800" b="0" i="0" u="none" strike="noStrike" cap="none">
                <a:solidFill>
                  <a:srgbClr val="000000"/>
                </a:solidFill>
                <a:latin typeface="Roboto Light"/>
                <a:ea typeface="Roboto Light"/>
                <a:cs typeface="Roboto Light"/>
                <a:sym typeface="Roboto Light"/>
              </a:rPr>
              <a:t> : Absence de sous-titres sur les contenus vidéo.</a:t>
            </a:r>
            <a:endParaRPr/>
          </a:p>
          <a:p>
            <a:pPr marL="457200" marR="0" lvl="4"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Impact</a:t>
            </a:r>
            <a:r>
              <a:rPr lang="fr-FR" sz="2800" b="0" i="0" u="none" strike="noStrike" cap="none">
                <a:solidFill>
                  <a:srgbClr val="000000"/>
                </a:solidFill>
                <a:latin typeface="Roboto Light"/>
                <a:ea typeface="Roboto Light"/>
                <a:cs typeface="Roboto Light"/>
                <a:sym typeface="Roboto Light"/>
              </a:rPr>
              <a:t> : Services rendus inaccessibles aux utilisateurs sourds et malentendants.</a:t>
            </a:r>
            <a:endParaRPr/>
          </a:p>
          <a:p>
            <a:pPr marL="0" marR="0" lvl="2"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a:ea typeface="Roboto"/>
              <a:cs typeface="Roboto"/>
              <a:sym typeface="Roboto"/>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Banque Mondiale (2017)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Critiques</a:t>
            </a:r>
            <a:r>
              <a:rPr lang="fr-FR" sz="2800" b="0" i="0" u="none" strike="noStrike" cap="none">
                <a:solidFill>
                  <a:srgbClr val="000000"/>
                </a:solidFill>
                <a:latin typeface="Roboto Light"/>
                <a:ea typeface="Roboto Light"/>
                <a:cs typeface="Roboto Light"/>
                <a:sym typeface="Roboto Light"/>
              </a:rPr>
              <a:t> : Non-conformité du site web.</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Conséquence</a:t>
            </a:r>
            <a:r>
              <a:rPr lang="fr-FR" sz="2800" b="0" i="0" u="none" strike="noStrike" cap="none">
                <a:solidFill>
                  <a:srgbClr val="000000"/>
                </a:solidFill>
                <a:latin typeface="Roboto Light"/>
                <a:ea typeface="Roboto Light"/>
                <a:cs typeface="Roboto Light"/>
                <a:sym typeface="Roboto Light"/>
              </a:rPr>
              <a:t> : Exigences strictes pour se conformer aux normes d'accessibilité numérique.</a:t>
            </a:r>
            <a:endParaRPr/>
          </a:p>
          <a:p>
            <a:pPr marL="457200" marR="0" lvl="2"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a:p>
            <a:pPr marL="0" marR="0" lvl="2"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Domino's Pizza (2019) :</a:t>
            </a:r>
            <a:endParaRPr/>
          </a:p>
          <a:p>
            <a:pPr marL="0" marR="0" lvl="2"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Poursuite judiciaire</a:t>
            </a:r>
            <a:r>
              <a:rPr lang="fr-FR" sz="2800" b="0" i="0" u="none" strike="noStrike" cap="none">
                <a:solidFill>
                  <a:srgbClr val="000000"/>
                </a:solidFill>
                <a:latin typeface="Roboto Light"/>
                <a:ea typeface="Roboto Light"/>
                <a:cs typeface="Roboto Light"/>
                <a:sym typeface="Roboto Light"/>
              </a:rPr>
              <a:t> : Par un utilisateur malvoyant.</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Décision</a:t>
            </a:r>
            <a:r>
              <a:rPr lang="fr-FR" sz="2800" b="0" i="0" u="none" strike="noStrike" cap="none">
                <a:solidFill>
                  <a:srgbClr val="000000"/>
                </a:solidFill>
                <a:latin typeface="Roboto Light"/>
                <a:ea typeface="Roboto Light"/>
                <a:cs typeface="Roboto Light"/>
                <a:sym typeface="Roboto Light"/>
              </a:rPr>
              <a:t> : La Cour suprême des États-Unis a exigé la conformité aux normes d'accessibilité.</a:t>
            </a:r>
            <a:endParaRPr/>
          </a:p>
          <a:p>
            <a:pPr marL="457200" marR="0" lvl="2"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Impact</a:t>
            </a:r>
            <a:r>
              <a:rPr lang="fr-FR" sz="2800" b="0" i="0" u="none" strike="noStrike" cap="none">
                <a:solidFill>
                  <a:srgbClr val="000000"/>
                </a:solidFill>
                <a:latin typeface="Roboto Light"/>
                <a:ea typeface="Roboto Light"/>
                <a:cs typeface="Roboto Light"/>
                <a:sym typeface="Roboto Light"/>
              </a:rPr>
              <a:t> : Obligation de rendre le site web et l'application mobile accessibles, amende d’un montant non-communiqué.</a:t>
            </a:r>
            <a:endParaRPr/>
          </a:p>
          <a:p>
            <a:pPr marL="457200" marR="0" lvl="2"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2800" b="1" i="0" u="none" strike="noStrike" cap="none">
                <a:solidFill>
                  <a:srgbClr val="000000"/>
                </a:solidFill>
                <a:latin typeface="Roboto"/>
                <a:ea typeface="Roboto"/>
                <a:cs typeface="Roboto"/>
                <a:sym typeface="Roboto"/>
              </a:rPr>
              <a:t>Airbnb (2021) :</a:t>
            </a:r>
            <a:endParaRPr/>
          </a:p>
          <a:p>
            <a:pPr marL="0" marR="0" lvl="0" indent="0" algn="l" rtl="0">
              <a:lnSpc>
                <a:spcPct val="100000"/>
              </a:lnSpc>
              <a:spcBef>
                <a:spcPts val="0"/>
              </a:spcBef>
              <a:spcAft>
                <a:spcPts val="0"/>
              </a:spcAft>
              <a:buNone/>
            </a:pPr>
            <a:endParaRPr sz="800" b="1" i="0" u="none" strike="noStrike" cap="none">
              <a:solidFill>
                <a:srgbClr val="000000"/>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Critiques</a:t>
            </a:r>
            <a:r>
              <a:rPr lang="fr-FR" sz="2800" b="0" i="0" u="none" strike="noStrike" cap="none">
                <a:solidFill>
                  <a:srgbClr val="000000"/>
                </a:solidFill>
                <a:latin typeface="Roboto Light"/>
                <a:ea typeface="Roboto Light"/>
                <a:cs typeface="Roboto Light"/>
                <a:sym typeface="Roboto Light"/>
              </a:rPr>
              <a:t> : Par plusieurs associations.</a:t>
            </a:r>
            <a:endParaRPr/>
          </a:p>
          <a:p>
            <a:pPr marL="457200" marR="0" lvl="0"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Raison</a:t>
            </a:r>
            <a:r>
              <a:rPr lang="fr-FR" sz="2800" b="0" i="0" u="none" strike="noStrike" cap="none">
                <a:solidFill>
                  <a:srgbClr val="000000"/>
                </a:solidFill>
                <a:latin typeface="Roboto Light"/>
                <a:ea typeface="Roboto Light"/>
                <a:cs typeface="Roboto Light"/>
                <a:sym typeface="Roboto Light"/>
              </a:rPr>
              <a:t> : Manque d'accessibilité du site web et des applications mobiles.</a:t>
            </a:r>
            <a:endParaRPr/>
          </a:p>
          <a:p>
            <a:pPr marL="457200" marR="0" lvl="0" indent="-457200" algn="l" rtl="0">
              <a:lnSpc>
                <a:spcPct val="100000"/>
              </a:lnSpc>
              <a:spcBef>
                <a:spcPts val="0"/>
              </a:spcBef>
              <a:spcAft>
                <a:spcPts val="0"/>
              </a:spcAft>
              <a:buClr>
                <a:srgbClr val="000000"/>
              </a:buClr>
              <a:buSzPts val="2800"/>
              <a:buFont typeface="Arial"/>
              <a:buChar char="•"/>
            </a:pPr>
            <a:r>
              <a:rPr lang="fr-FR" sz="2800" b="1" i="0" u="none" strike="noStrike" cap="none">
                <a:solidFill>
                  <a:srgbClr val="000000"/>
                </a:solidFill>
                <a:latin typeface="Roboto Light"/>
                <a:ea typeface="Roboto Light"/>
                <a:cs typeface="Roboto Light"/>
                <a:sym typeface="Roboto Light"/>
              </a:rPr>
              <a:t>Conséquence</a:t>
            </a:r>
            <a:r>
              <a:rPr lang="fr-FR" sz="2800" b="0" i="0" u="none" strike="noStrike" cap="none">
                <a:solidFill>
                  <a:srgbClr val="000000"/>
                </a:solidFill>
                <a:latin typeface="Roboto Light"/>
                <a:ea typeface="Roboto Light"/>
                <a:cs typeface="Roboto Light"/>
                <a:sym typeface="Roboto Light"/>
              </a:rPr>
              <a:t> : Révision des pratiques et intégration de fonctionnalités d'accessibilité pour éviter des sanctions potentielles.</a:t>
            </a:r>
            <a:endParaRPr/>
          </a:p>
          <a:p>
            <a:pPr marL="457200" marR="0" lvl="2"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2000" b="0" i="1" u="none" strike="noStrike" cap="none">
                <a:solidFill>
                  <a:srgbClr val="262626"/>
                </a:solidFill>
                <a:latin typeface="Roboto Light"/>
                <a:ea typeface="Roboto Light"/>
                <a:cs typeface="Roboto Light"/>
                <a:sym typeface="Roboto Light"/>
              </a:rPr>
              <a:t>Quelques exemples : </a:t>
            </a:r>
            <a:r>
              <a:rPr lang="fr-FR" sz="2000" b="0" i="1"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https://www.levelaccess.com/blog/title-iii-lawsuits-10-big-companies-sued-over-website-accessibility/</a:t>
            </a:r>
            <a:endParaRPr sz="2000" b="0" i="1"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2800" b="0"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3200" b="1"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br>
              <a:rPr lang="fr-FR" sz="3200" b="1" i="0" u="none" strike="noStrike" cap="none">
                <a:solidFill>
                  <a:srgbClr val="262626"/>
                </a:solidFill>
                <a:latin typeface="Roboto Light"/>
                <a:ea typeface="Roboto Light"/>
                <a:cs typeface="Roboto Light"/>
                <a:sym typeface="Roboto Light"/>
              </a:rPr>
            </a:br>
            <a:endParaRPr sz="3200" b="1"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r>
              <a:rPr lang="fr-FR" sz="2000" b="1" i="0" u="none" strike="noStrike" cap="none">
                <a:solidFill>
                  <a:srgbClr val="262626"/>
                </a:solidFill>
                <a:latin typeface="Roboto Light"/>
                <a:ea typeface="Roboto Light"/>
                <a:cs typeface="Roboto Light"/>
                <a:sym typeface="Roboto Light"/>
              </a:rPr>
              <a:t>Quelques exemples : </a:t>
            </a:r>
            <a:r>
              <a:rPr lang="fr-FR" sz="2000" b="1" i="0"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https://www.levelaccess.com/blog/title-iii-lawsuits-10-big-companies-sued-over-website-accessibility/</a:t>
            </a:r>
            <a:endParaRPr sz="2000" b="1" i="0" u="none" strike="noStrike" cap="none">
              <a:solidFill>
                <a:srgbClr val="262626"/>
              </a:solidFill>
              <a:latin typeface="Roboto Light"/>
              <a:ea typeface="Roboto Light"/>
              <a:cs typeface="Roboto Light"/>
              <a:sym typeface="Roboto Light"/>
            </a:endParaRPr>
          </a:p>
          <a:p>
            <a:pPr marL="514350" marR="0" lvl="0" indent="-311150" algn="l" rtl="0">
              <a:lnSpc>
                <a:spcPct val="100000"/>
              </a:lnSpc>
              <a:spcBef>
                <a:spcPts val="0"/>
              </a:spcBef>
              <a:spcAft>
                <a:spcPts val="0"/>
              </a:spcAft>
              <a:buClr>
                <a:schemeClr val="dk1"/>
              </a:buClr>
              <a:buSzPts val="3200"/>
              <a:buFont typeface="Calibri"/>
              <a:buNone/>
            </a:pPr>
            <a:endParaRPr sz="2000" b="1" i="0" u="none" strike="noStrike" cap="none">
              <a:solidFill>
                <a:srgbClr val="262626"/>
              </a:solidFill>
              <a:latin typeface="Roboto Light"/>
              <a:ea typeface="Roboto Light"/>
              <a:cs typeface="Roboto Light"/>
              <a:sym typeface="Roboto Light"/>
            </a:endParaRPr>
          </a:p>
        </p:txBody>
      </p:sp>
      <p:sp>
        <p:nvSpPr>
          <p:cNvPr id="394" name="Google Shape;394;p84"/>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ENGAGER LA </a:t>
            </a:r>
            <a:r>
              <a:rPr lang="fr-FR" sz="4400" b="0" i="0" u="none" strike="noStrike" cap="none">
                <a:solidFill>
                  <a:srgbClr val="FF0000"/>
                </a:solidFill>
                <a:latin typeface="Roboto Light"/>
                <a:ea typeface="Roboto Light"/>
                <a:cs typeface="Roboto Light"/>
                <a:sym typeface="Roboto Light"/>
              </a:rPr>
              <a:t>DIRECTION</a:t>
            </a:r>
            <a:endParaRPr sz="4400" b="0" i="0" u="none" strike="noStrike" cap="none">
              <a:solidFill>
                <a:schemeClr val="lt1"/>
              </a:solidFill>
              <a:latin typeface="Roboto Light"/>
              <a:ea typeface="Roboto Light"/>
              <a:cs typeface="Roboto Light"/>
              <a:sym typeface="Roboto Light"/>
            </a:endParaRPr>
          </a:p>
        </p:txBody>
      </p:sp>
      <p:graphicFrame>
        <p:nvGraphicFramePr>
          <p:cNvPr id="401" name="Google Shape;401;p16"/>
          <p:cNvGraphicFramePr/>
          <p:nvPr/>
        </p:nvGraphicFramePr>
        <p:xfrm>
          <a:off x="1291384" y="4283867"/>
          <a:ext cx="11286035" cy="6710704"/>
        </p:xfrm>
        <a:graphic>
          <a:graphicData uri="http://schemas.openxmlformats.org/drawingml/2006/chart">
            <c:chart xmlns:c="http://schemas.openxmlformats.org/drawingml/2006/chart" xmlns:r="http://schemas.openxmlformats.org/officeDocument/2006/relationships" r:id="rId3"/>
          </a:graphicData>
        </a:graphic>
      </p:graphicFrame>
      <p:sp>
        <p:nvSpPr>
          <p:cNvPr id="402" name="Google Shape;402;p16"/>
          <p:cNvSpPr/>
          <p:nvPr/>
        </p:nvSpPr>
        <p:spPr>
          <a:xfrm>
            <a:off x="11620723" y="2760373"/>
            <a:ext cx="7380794"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2AA8A7"/>
                </a:solidFill>
                <a:latin typeface="Roboto Light"/>
                <a:ea typeface="Roboto Light"/>
                <a:cs typeface="Roboto Light"/>
                <a:sym typeface="Roboto Light"/>
              </a:rPr>
              <a:t>GAGNER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2AA8A7"/>
                </a:solidFill>
                <a:latin typeface="Roboto Light"/>
                <a:ea typeface="Roboto Light"/>
                <a:cs typeface="Roboto Light"/>
                <a:sym typeface="Roboto Light"/>
              </a:rPr>
              <a:t>Je peux aller chercher plus de clients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2AA8A7"/>
                </a:solidFill>
                <a:latin typeface="Roboto Light"/>
                <a:ea typeface="Roboto Light"/>
                <a:cs typeface="Roboto Light"/>
                <a:sym typeface="Roboto Light"/>
              </a:rPr>
              <a:t>Je peux aller chercher plus de collaborateurs en recrutant des gens sensibles à mes valeurs.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AA8A7"/>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2AA8A7"/>
                </a:solidFill>
                <a:latin typeface="Roboto Light"/>
                <a:ea typeface="Roboto Light"/>
                <a:cs typeface="Roboto Light"/>
                <a:sym typeface="Roboto Light"/>
              </a:rPr>
              <a:t>Mon entreprise doit être de plus en plus impliquée dans la RSE, d’un point de vue légal, financement, etc. L’A11Y fait partie de la RSE.</a:t>
            </a:r>
            <a:endParaRPr sz="1400" b="0" i="0" u="none" strike="noStrike" cap="none">
              <a:solidFill>
                <a:srgbClr val="000000"/>
              </a:solidFill>
              <a:latin typeface="Arial"/>
              <a:ea typeface="Arial"/>
              <a:cs typeface="Arial"/>
              <a:sym typeface="Arial"/>
            </a:endParaRPr>
          </a:p>
        </p:txBody>
      </p:sp>
      <p:sp>
        <p:nvSpPr>
          <p:cNvPr id="403" name="Google Shape;403;p16"/>
          <p:cNvSpPr/>
          <p:nvPr/>
        </p:nvSpPr>
        <p:spPr>
          <a:xfrm>
            <a:off x="10587602" y="6951095"/>
            <a:ext cx="6715743"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rgbClr val="596C90"/>
                </a:solidFill>
                <a:latin typeface="Roboto Light"/>
                <a:ea typeface="Roboto Light"/>
                <a:cs typeface="Roboto Light"/>
                <a:sym typeface="Roboto Light"/>
              </a:rPr>
              <a:t>NE PAS PERDRE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596C90"/>
                </a:solidFill>
                <a:latin typeface="Roboto Light"/>
                <a:ea typeface="Roboto Light"/>
                <a:cs typeface="Roboto Light"/>
                <a:sym typeface="Roboto Light"/>
              </a:rPr>
              <a:t>Si les interfaces numériques de mon entreprise ne sont pas accessibles, je peux perdre des clients.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596C9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596C90"/>
                </a:solidFill>
                <a:latin typeface="Roboto Light"/>
                <a:ea typeface="Roboto Light"/>
                <a:cs typeface="Roboto Light"/>
                <a:sym typeface="Roboto Light"/>
              </a:rPr>
              <a:t>Si je n’embauche pas un minimum de 6% de PH : contribution annuelle à l’Agefiph.</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LES </a:t>
            </a:r>
            <a:r>
              <a:rPr lang="fr-FR" sz="4400" b="1" i="0" u="none" strike="noStrike" cap="none">
                <a:solidFill>
                  <a:srgbClr val="FF0000"/>
                </a:solidFill>
                <a:latin typeface="Roboto Light"/>
                <a:ea typeface="Roboto Light"/>
                <a:cs typeface="Roboto Light"/>
                <a:sym typeface="Roboto Light"/>
              </a:rPr>
              <a:t>OBLIGATIONS LÉGALES</a:t>
            </a:r>
            <a:endParaRPr sz="4400" b="1" i="0" u="none" strike="noStrike" cap="none">
              <a:solidFill>
                <a:srgbClr val="ED4857"/>
              </a:solidFill>
              <a:latin typeface="Roboto Light"/>
              <a:ea typeface="Roboto Light"/>
              <a:cs typeface="Roboto Light"/>
              <a:sym typeface="Roboto Light"/>
            </a:endParaRPr>
          </a:p>
        </p:txBody>
      </p:sp>
      <p:sp>
        <p:nvSpPr>
          <p:cNvPr id="427" name="Google Shape;427;p19"/>
          <p:cNvSpPr/>
          <p:nvPr/>
        </p:nvSpPr>
        <p:spPr>
          <a:xfrm>
            <a:off x="2806525" y="3438525"/>
            <a:ext cx="15274141" cy="6986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LE SCHÉMA PLURIANNUEL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Présente la politique de l’entreprise en matière d’accessibilité numérique</a:t>
            </a:r>
            <a:endParaRPr sz="14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LE PLAN ANNUEL D’ACTIONS EN COURS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Bilan des actions réalisées l’année précédente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Actions prévues dans l’année</a:t>
            </a:r>
            <a:endParaRPr sz="14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NOMINATION D’UN RÉFÉRENT ACCESSIBILITÉ NUMÉRIQUE</a:t>
            </a:r>
            <a:endParaRPr sz="3200" b="0" i="0" u="none" strike="noStrike" cap="none">
              <a:solidFill>
                <a:srgbClr val="262626"/>
              </a:solidFill>
              <a:latin typeface="Roboto Light"/>
              <a:ea typeface="Roboto Light"/>
              <a:cs typeface="Roboto Light"/>
              <a:sym typeface="Roboto Light"/>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p:txBody>
      </p:sp>
      <p:sp>
        <p:nvSpPr>
          <p:cNvPr id="428" name="Google Shape;428;p19"/>
          <p:cNvSpPr txBox="1"/>
          <p:nvPr/>
        </p:nvSpPr>
        <p:spPr>
          <a:xfrm>
            <a:off x="1291385" y="3438525"/>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9" name="Google Shape;429;p19"/>
          <p:cNvSpPr txBox="1"/>
          <p:nvPr/>
        </p:nvSpPr>
        <p:spPr>
          <a:xfrm>
            <a:off x="1291385" y="6377668"/>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grpSp>
        <p:nvGrpSpPr>
          <p:cNvPr id="430" name="Google Shape;430;p19"/>
          <p:cNvGrpSpPr/>
          <p:nvPr/>
        </p:nvGrpSpPr>
        <p:grpSpPr>
          <a:xfrm>
            <a:off x="1425132" y="9056916"/>
            <a:ext cx="869507" cy="869507"/>
            <a:chOff x="10264294" y="5193241"/>
            <a:chExt cx="2331411" cy="2331411"/>
          </a:xfrm>
        </p:grpSpPr>
        <p:pic>
          <p:nvPicPr>
            <p:cNvPr id="431" name="Google Shape;431;p19"/>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432" name="Google Shape;432;p19"/>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0"/>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SCHÉMA </a:t>
            </a:r>
            <a:r>
              <a:rPr lang="fr-FR" sz="4400" b="1" i="0" u="none" strike="noStrike" cap="none">
                <a:solidFill>
                  <a:srgbClr val="FF0000"/>
                </a:solidFill>
                <a:latin typeface="Roboto Light"/>
                <a:ea typeface="Roboto Light"/>
                <a:cs typeface="Roboto Light"/>
                <a:sym typeface="Roboto Light"/>
              </a:rPr>
              <a:t>PLURIANNUEL</a:t>
            </a:r>
            <a:endParaRPr sz="4400" b="1" i="0" u="none" strike="noStrike" cap="none">
              <a:solidFill>
                <a:srgbClr val="ED4857"/>
              </a:solidFill>
              <a:latin typeface="Roboto Light"/>
              <a:ea typeface="Roboto Light"/>
              <a:cs typeface="Roboto Light"/>
              <a:sym typeface="Roboto Light"/>
            </a:endParaRPr>
          </a:p>
        </p:txBody>
      </p:sp>
      <p:sp>
        <p:nvSpPr>
          <p:cNvPr id="439" name="Google Shape;439;p20"/>
          <p:cNvSpPr/>
          <p:nvPr/>
        </p:nvSpPr>
        <p:spPr>
          <a:xfrm>
            <a:off x="1291385" y="2763611"/>
            <a:ext cx="19073761" cy="91409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dirty="0">
                <a:solidFill>
                  <a:srgbClr val="262626"/>
                </a:solidFill>
                <a:latin typeface="Roboto Light"/>
                <a:ea typeface="Roboto Light"/>
                <a:cs typeface="Roboto Light"/>
                <a:sym typeface="Roboto Light"/>
              </a:rPr>
              <a:t>Schéma sur 3 ans contenant des informations sur :</a:t>
            </a:r>
            <a:endParaRPr sz="1400" b="0" i="0" u="none" strike="noStrike" cap="none" dirty="0">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Politique handicap et stratégie numérique </a:t>
            </a:r>
            <a:r>
              <a:rPr lang="fr-FR" sz="2800" b="0" i="0" u="none" strike="noStrike" cap="none" dirty="0">
                <a:solidFill>
                  <a:srgbClr val="262626"/>
                </a:solidFill>
                <a:latin typeface="Roboto Light"/>
                <a:ea typeface="Roboto Light"/>
                <a:cs typeface="Roboto Light"/>
                <a:sym typeface="Roboto Light"/>
              </a:rPr>
              <a:t>: comment est prise en compte l’accessibilité numérique ?</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Référent A11Y </a:t>
            </a:r>
            <a:r>
              <a:rPr lang="fr-FR" sz="2800" b="0" i="0" u="none" strike="noStrike" cap="none" dirty="0">
                <a:solidFill>
                  <a:srgbClr val="262626"/>
                </a:solidFill>
                <a:latin typeface="Roboto Light"/>
                <a:ea typeface="Roboto Light"/>
                <a:cs typeface="Roboto Light"/>
                <a:sym typeface="Roboto Light"/>
              </a:rPr>
              <a:t>: sa position fonctionnelle et ses missions</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Ressources humaines et financières </a:t>
            </a:r>
            <a:r>
              <a:rPr lang="fr-FR" sz="2800" b="0" i="0" u="none" strike="noStrike" cap="none" dirty="0">
                <a:solidFill>
                  <a:srgbClr val="262626"/>
                </a:solidFill>
                <a:latin typeface="Roboto Light"/>
                <a:ea typeface="Roboto Light"/>
                <a:cs typeface="Roboto Light"/>
                <a:sym typeface="Roboto Light"/>
              </a:rPr>
              <a:t>affectées à l’accessibilité numérique</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Recrutement</a:t>
            </a:r>
            <a:r>
              <a:rPr lang="fr-FR" sz="2800" b="0" i="0" u="none" strike="noStrike" cap="none" dirty="0">
                <a:solidFill>
                  <a:srgbClr val="262626"/>
                </a:solidFill>
                <a:latin typeface="Roboto Light"/>
                <a:ea typeface="Roboto Light"/>
                <a:cs typeface="Roboto Light"/>
                <a:sym typeface="Roboto Light"/>
              </a:rPr>
              <a:t> : prise en compte des compétences ou connaissances en accessibilité</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Formations</a:t>
            </a:r>
            <a:r>
              <a:rPr lang="fr-FR" sz="2800" b="0" i="0" u="none" strike="noStrike" cap="none" dirty="0">
                <a:solidFill>
                  <a:srgbClr val="262626"/>
                </a:solidFill>
                <a:latin typeface="Roboto Light"/>
                <a:ea typeface="Roboto Light"/>
                <a:cs typeface="Roboto Light"/>
                <a:sym typeface="Roboto Light"/>
              </a:rPr>
              <a:t> </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Ressources et expertises externes</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1"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Organisation interne </a:t>
            </a:r>
            <a:r>
              <a:rPr lang="fr-FR" sz="2800" b="0" i="0" u="none" strike="noStrike" cap="none" dirty="0">
                <a:solidFill>
                  <a:srgbClr val="262626"/>
                </a:solidFill>
                <a:latin typeface="Roboto Light"/>
                <a:ea typeface="Roboto Light"/>
                <a:cs typeface="Roboto Light"/>
                <a:sym typeface="Roboto Light"/>
              </a:rPr>
              <a:t>: comment mettez-vous en œuvre les obligations d’accessibilité, y compris pour le traitement des demandes des usagers</a:t>
            </a:r>
            <a:endParaRPr sz="1400" b="0" i="0" u="none" strike="noStrike" cap="none" dirty="0">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1" i="0" u="none" strike="noStrike" cap="none" dirty="0">
                <a:solidFill>
                  <a:srgbClr val="262626"/>
                </a:solidFill>
                <a:latin typeface="Roboto Light"/>
                <a:ea typeface="Roboto Light"/>
                <a:cs typeface="Roboto Light"/>
                <a:sym typeface="Roboto Light"/>
              </a:rPr>
              <a:t>Appels d’offres </a:t>
            </a:r>
            <a:r>
              <a:rPr lang="fr-FR" sz="2800" b="0" i="0" u="none" strike="noStrike" cap="none" dirty="0">
                <a:solidFill>
                  <a:srgbClr val="262626"/>
                </a:solidFill>
                <a:latin typeface="Roboto Light"/>
                <a:ea typeface="Roboto Light"/>
                <a:cs typeface="Roboto Light"/>
                <a:sym typeface="Roboto Light"/>
              </a:rPr>
              <a:t>: intégration de l’accessibilité numérique dans les clauses contractuelles, les critères de notation et de sélection des prestataires et les procédures de recette et, le cas échéant, dans les conventions établies avec leurs opérateurs, délégataires ou partenaires.</a:t>
            </a:r>
            <a:endParaRPr sz="1400" b="0" i="0" u="none" strike="noStrike" cap="none" dirty="0">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1"/>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SCHÉMA </a:t>
            </a:r>
            <a:r>
              <a:rPr lang="fr-FR" sz="4400" b="1" i="0" u="none" strike="noStrike" cap="none">
                <a:solidFill>
                  <a:srgbClr val="FF0000"/>
                </a:solidFill>
                <a:latin typeface="Roboto Light"/>
                <a:ea typeface="Roboto Light"/>
                <a:cs typeface="Roboto Light"/>
                <a:sym typeface="Roboto Light"/>
              </a:rPr>
              <a:t>PLURIANNUEL</a:t>
            </a:r>
            <a:endParaRPr sz="4400" b="1" i="0" u="none" strike="noStrike" cap="none">
              <a:solidFill>
                <a:srgbClr val="ED4857"/>
              </a:solidFill>
              <a:latin typeface="Roboto Light"/>
              <a:ea typeface="Roboto Light"/>
              <a:cs typeface="Roboto Light"/>
              <a:sym typeface="Roboto Light"/>
            </a:endParaRPr>
          </a:p>
        </p:txBody>
      </p:sp>
      <p:sp>
        <p:nvSpPr>
          <p:cNvPr id="446" name="Google Shape;446;p21"/>
          <p:cNvSpPr/>
          <p:nvPr/>
        </p:nvSpPr>
        <p:spPr>
          <a:xfrm>
            <a:off x="1291385" y="2763611"/>
            <a:ext cx="19073761" cy="87100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 présenter les travaux de mise en conformité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la prise en compte de l’accessibilité numérique dans les </a:t>
            </a:r>
            <a:r>
              <a:rPr lang="fr-FR" sz="2800" b="1" i="0" u="none" strike="noStrike" cap="none">
                <a:solidFill>
                  <a:srgbClr val="262626"/>
                </a:solidFill>
                <a:latin typeface="Roboto Light"/>
                <a:ea typeface="Roboto Light"/>
                <a:cs typeface="Roboto Light"/>
                <a:sym typeface="Roboto Light"/>
              </a:rPr>
              <a:t>nouveaux projets</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la prise en compte des personnes en situation de handicap dans les </a:t>
            </a:r>
            <a:r>
              <a:rPr lang="fr-FR" sz="2800" b="1" i="0" u="none" strike="noStrike" cap="none">
                <a:solidFill>
                  <a:srgbClr val="262626"/>
                </a:solidFill>
                <a:latin typeface="Roboto Light"/>
                <a:ea typeface="Roboto Light"/>
                <a:cs typeface="Roboto Light"/>
                <a:sym typeface="Roboto Light"/>
              </a:rPr>
              <a:t>tests utilisateurs</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les </a:t>
            </a:r>
            <a:r>
              <a:rPr lang="fr-FR" sz="2800" b="1" i="0" u="none" strike="noStrike" cap="none">
                <a:solidFill>
                  <a:srgbClr val="262626"/>
                </a:solidFill>
                <a:latin typeface="Roboto Light"/>
                <a:ea typeface="Roboto Light"/>
                <a:cs typeface="Roboto Light"/>
                <a:sym typeface="Roboto Light"/>
              </a:rPr>
              <a:t>audits de conformité prévus </a:t>
            </a:r>
            <a:r>
              <a:rPr lang="fr-FR" sz="2800" b="0" i="0" u="none" strike="noStrike" cap="none">
                <a:solidFill>
                  <a:srgbClr val="262626"/>
                </a:solidFill>
                <a:latin typeface="Roboto Light"/>
                <a:ea typeface="Roboto Light"/>
                <a:cs typeface="Roboto Light"/>
                <a:sym typeface="Roboto Light"/>
              </a:rPr>
              <a:t>pour </a:t>
            </a:r>
            <a:r>
              <a:rPr lang="fr-FR" sz="2800" b="0" i="0" u="sng" strike="noStrike" cap="none">
                <a:solidFill>
                  <a:srgbClr val="262626"/>
                </a:solidFill>
                <a:latin typeface="Roboto Light"/>
                <a:ea typeface="Roboto Light"/>
                <a:cs typeface="Roboto Light"/>
                <a:sym typeface="Roboto Light"/>
              </a:rPr>
              <a:t>l’ensemble</a:t>
            </a:r>
            <a:r>
              <a:rPr lang="fr-FR" sz="2800" b="0" i="0" u="none" strike="noStrike" cap="none">
                <a:solidFill>
                  <a:srgbClr val="262626"/>
                </a:solidFill>
                <a:latin typeface="Roboto Light"/>
                <a:ea typeface="Roboto Light"/>
                <a:cs typeface="Roboto Light"/>
                <a:sym typeface="Roboto Light"/>
              </a:rPr>
              <a:t> des services de communication</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les </a:t>
            </a:r>
            <a:r>
              <a:rPr lang="fr-FR" sz="2800" b="1" i="0" u="none" strike="noStrike" cap="none">
                <a:solidFill>
                  <a:srgbClr val="262626"/>
                </a:solidFill>
                <a:latin typeface="Roboto Light"/>
                <a:ea typeface="Roboto Light"/>
                <a:cs typeface="Roboto Light"/>
                <a:sym typeface="Roboto Light"/>
              </a:rPr>
              <a:t>mesures correctives </a:t>
            </a:r>
            <a:r>
              <a:rPr lang="fr-FR" sz="2800" b="0" i="0" u="none" strike="noStrike" cap="none">
                <a:solidFill>
                  <a:srgbClr val="262626"/>
                </a:solidFill>
                <a:latin typeface="Roboto Light"/>
                <a:ea typeface="Roboto Light"/>
                <a:cs typeface="Roboto Light"/>
                <a:sym typeface="Roboto Light"/>
              </a:rPr>
              <a:t>qui seront prises pour traiter les contenus non accessibles, y compris un calendrier de mise en œuvre de ces mesures, tenant compte du caractère prioritaire des contenus les plus consultés et des services les plus utilisés</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les </a:t>
            </a:r>
            <a:r>
              <a:rPr lang="fr-FR" sz="2800" b="1" i="0" u="none" strike="noStrike" cap="none">
                <a:solidFill>
                  <a:srgbClr val="262626"/>
                </a:solidFill>
                <a:latin typeface="Roboto Light"/>
                <a:ea typeface="Roboto Light"/>
                <a:cs typeface="Roboto Light"/>
                <a:sym typeface="Roboto Light"/>
              </a:rPr>
              <a:t>mesures d’accessibilité non obligatoires</a:t>
            </a:r>
            <a:r>
              <a:rPr lang="fr-FR" sz="2800" b="0" i="0" u="none" strike="noStrike" cap="none">
                <a:solidFill>
                  <a:srgbClr val="262626"/>
                </a:solidFill>
                <a:latin typeface="Roboto Light"/>
                <a:ea typeface="Roboto Light"/>
                <a:cs typeface="Roboto Light"/>
                <a:sym typeface="Roboto Light"/>
              </a:rPr>
              <a:t>, notamment l’accès aux contenus audio et vidéos en langue des signes, la traduction de certains contenus en langage simplifié et tout autre mesure permettant de prendre en compte des critères de niveau triple AAA, des normes internationales, listés en annexe de la norme de référence</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le </a:t>
            </a:r>
            <a:r>
              <a:rPr lang="fr-FR" sz="2800" b="1" i="0" u="none" strike="noStrike" cap="none">
                <a:solidFill>
                  <a:srgbClr val="262626"/>
                </a:solidFill>
                <a:latin typeface="Roboto Light"/>
                <a:ea typeface="Roboto Light"/>
                <a:cs typeface="Roboto Light"/>
                <a:sym typeface="Roboto Light"/>
              </a:rPr>
              <a:t>bilan des plans d’actions annuels</a:t>
            </a:r>
            <a:r>
              <a:rPr lang="fr-FR" sz="28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Ces travaux de mise en conformité et les actions en faveur de l’accessibilité numérique sont planifiés annuellement dans des plans d’actions.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CARTOGRAPHIER LES </a:t>
            </a:r>
            <a:r>
              <a:rPr lang="fr-FR" sz="4400" b="1" i="0" u="none" strike="noStrike" cap="none">
                <a:solidFill>
                  <a:srgbClr val="FF0000"/>
                </a:solidFill>
                <a:latin typeface="Roboto Light"/>
                <a:ea typeface="Roboto Light"/>
                <a:cs typeface="Roboto Light"/>
                <a:sym typeface="Roboto Light"/>
              </a:rPr>
              <a:t>OUTILS NUMÉRIQUES</a:t>
            </a:r>
            <a:endParaRPr sz="4400" b="1" i="0" u="none" strike="noStrike" cap="none">
              <a:solidFill>
                <a:srgbClr val="ED4857"/>
              </a:solidFill>
              <a:latin typeface="Roboto Light"/>
              <a:ea typeface="Roboto Light"/>
              <a:cs typeface="Roboto Light"/>
              <a:sym typeface="Roboto Light"/>
            </a:endParaRPr>
          </a:p>
        </p:txBody>
      </p:sp>
      <p:sp>
        <p:nvSpPr>
          <p:cNvPr id="453" name="Google Shape;453;p22"/>
          <p:cNvSpPr/>
          <p:nvPr/>
        </p:nvSpPr>
        <p:spPr>
          <a:xfrm>
            <a:off x="1291385" y="2900794"/>
            <a:ext cx="1907376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fr-FR" sz="3600" b="0" i="1" u="none" strike="noStrike" cap="none">
                <a:solidFill>
                  <a:srgbClr val="262626"/>
                </a:solidFill>
                <a:latin typeface="Roboto Light"/>
                <a:ea typeface="Roboto Light"/>
                <a:cs typeface="Roboto Light"/>
                <a:sym typeface="Roboto Light"/>
              </a:rPr>
              <a:t>« les audits de conformité prévus pour </a:t>
            </a:r>
            <a:r>
              <a:rPr lang="fr-FR" sz="3600" b="0" i="1" u="sng" strike="noStrike" cap="none">
                <a:solidFill>
                  <a:srgbClr val="262626"/>
                </a:solidFill>
                <a:latin typeface="Roboto Light"/>
                <a:ea typeface="Roboto Light"/>
                <a:cs typeface="Roboto Light"/>
                <a:sym typeface="Roboto Light"/>
              </a:rPr>
              <a:t>l’ensemble</a:t>
            </a:r>
            <a:r>
              <a:rPr lang="fr-FR" sz="3600" b="0" i="1" u="none" strike="noStrike" cap="none">
                <a:solidFill>
                  <a:srgbClr val="262626"/>
                </a:solidFill>
                <a:latin typeface="Roboto Light"/>
                <a:ea typeface="Roboto Light"/>
                <a:cs typeface="Roboto Light"/>
                <a:sym typeface="Roboto Light"/>
              </a:rPr>
              <a:t> des services de communication »</a:t>
            </a:r>
            <a:endParaRPr sz="1400" b="0" i="0" u="none" strike="noStrike" cap="none">
              <a:solidFill>
                <a:srgbClr val="000000"/>
              </a:solidFill>
              <a:latin typeface="Arial"/>
              <a:ea typeface="Arial"/>
              <a:cs typeface="Arial"/>
              <a:sym typeface="Arial"/>
            </a:endParaRPr>
          </a:p>
        </p:txBody>
      </p:sp>
      <p:sp>
        <p:nvSpPr>
          <p:cNvPr id="454" name="Google Shape;454;p22"/>
          <p:cNvSpPr/>
          <p:nvPr/>
        </p:nvSpPr>
        <p:spPr>
          <a:xfrm>
            <a:off x="2503816" y="4180968"/>
            <a:ext cx="15743549" cy="78483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La mise en œuvre du schéma pluriannuel implique d’établir un </a:t>
            </a:r>
            <a:r>
              <a:rPr lang="fr-FR" sz="2800" b="1" i="0" u="none" strike="noStrike" cap="none">
                <a:solidFill>
                  <a:srgbClr val="262626"/>
                </a:solidFill>
                <a:latin typeface="Roboto Light"/>
                <a:ea typeface="Roboto Light"/>
                <a:cs typeface="Roboto Light"/>
                <a:sym typeface="Roboto Light"/>
              </a:rPr>
              <a:t>état des lieux des outils numériques</a:t>
            </a:r>
            <a:r>
              <a:rPr lang="fr-FR" sz="2800" b="0" i="0" u="none" strike="noStrike" cap="none">
                <a:solidFill>
                  <a:srgbClr val="262626"/>
                </a:solidFill>
                <a:latin typeface="Roboto Light"/>
                <a:ea typeface="Roboto Light"/>
                <a:cs typeface="Roboto Light"/>
                <a:sym typeface="Roboto Light"/>
              </a:rPr>
              <a:t>.</a:t>
            </a:r>
            <a:endParaRPr sz="2800" b="1"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1) Lister l’ensemble des outils de l’entreprise :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Sites internet, intranet, extranet</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Applications</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Progiciels</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Mobilier urbain numérique</a:t>
            </a:r>
            <a:endParaRPr sz="1400" b="0" i="0" u="none" strike="noStrike" cap="none">
              <a:solidFill>
                <a:srgbClr val="000000"/>
              </a:solidFill>
              <a:latin typeface="Arial"/>
              <a:ea typeface="Arial"/>
              <a:cs typeface="Arial"/>
              <a:sym typeface="Arial"/>
            </a:endParaRPr>
          </a:p>
          <a:p>
            <a:pPr marL="882650" marR="0" lvl="1"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2) Etablir des priorités de mise en accessibilité selon des critères définis comme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Nombre d’utilisateurs</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Vie du projet : refonte en cours, outil amené à disparaitre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3) Programmer les actions à mener pour chaque outil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Formations</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Recrutement</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Audit de conformité</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p:txBody>
      </p:sp>
      <p:sp>
        <p:nvSpPr>
          <p:cNvPr id="455" name="Google Shape;455;p22"/>
          <p:cNvSpPr/>
          <p:nvPr/>
        </p:nvSpPr>
        <p:spPr>
          <a:xfrm>
            <a:off x="1291385" y="4310378"/>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3"/>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 </a:t>
            </a:r>
            <a:r>
              <a:rPr lang="fr-FR" sz="4400" b="1" i="0" u="none" strike="noStrike" cap="none">
                <a:solidFill>
                  <a:srgbClr val="FF0000"/>
                </a:solidFill>
                <a:latin typeface="Roboto Light"/>
                <a:ea typeface="Roboto Light"/>
                <a:cs typeface="Roboto Light"/>
                <a:sym typeface="Roboto Light"/>
              </a:rPr>
              <a:t>PLAN D’ACTIONS </a:t>
            </a:r>
            <a:r>
              <a:rPr lang="fr-FR" sz="4400" b="0" i="0" u="none" strike="noStrike" cap="none">
                <a:solidFill>
                  <a:schemeClr val="lt1"/>
                </a:solidFill>
                <a:latin typeface="Roboto Light"/>
                <a:ea typeface="Roboto Light"/>
                <a:cs typeface="Roboto Light"/>
                <a:sym typeface="Roboto Light"/>
              </a:rPr>
              <a:t>DE L’ANNÉE EN COURS</a:t>
            </a:r>
            <a:endParaRPr sz="4400" b="1" i="0" u="none" strike="noStrike" cap="none">
              <a:solidFill>
                <a:srgbClr val="ED4857"/>
              </a:solidFill>
              <a:latin typeface="Roboto Light"/>
              <a:ea typeface="Roboto Light"/>
              <a:cs typeface="Roboto Light"/>
              <a:sym typeface="Roboto Light"/>
            </a:endParaRPr>
          </a:p>
        </p:txBody>
      </p:sp>
      <p:sp>
        <p:nvSpPr>
          <p:cNvPr id="462" name="Google Shape;462;p23"/>
          <p:cNvSpPr/>
          <p:nvPr/>
        </p:nvSpPr>
        <p:spPr>
          <a:xfrm>
            <a:off x="8408604" y="5862191"/>
            <a:ext cx="12769286"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Sur chaque point du schéma pluriannuel, listez les actions correspondantes que vous comptez mettre en œuvre dans l’année</a:t>
            </a:r>
            <a:endParaRPr sz="1400" b="0" i="0" u="none" strike="noStrike" cap="none">
              <a:solidFill>
                <a:srgbClr val="000000"/>
              </a:solidFill>
              <a:latin typeface="Arial"/>
              <a:ea typeface="Arial"/>
              <a:cs typeface="Arial"/>
              <a:sym typeface="Arial"/>
            </a:endParaRPr>
          </a:p>
        </p:txBody>
      </p:sp>
      <p:sp>
        <p:nvSpPr>
          <p:cNvPr id="463" name="Google Shape;463;p23"/>
          <p:cNvSpPr/>
          <p:nvPr/>
        </p:nvSpPr>
        <p:spPr>
          <a:xfrm>
            <a:off x="2136773" y="3205516"/>
            <a:ext cx="902580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Concrètement, qu’allons-nous faire cette année pour l’accessibilité numérique ?</a:t>
            </a:r>
            <a:endParaRPr sz="1400" b="0" i="0" u="none" strike="noStrike" cap="none">
              <a:solidFill>
                <a:srgbClr val="000000"/>
              </a:solidFill>
              <a:latin typeface="Arial"/>
              <a:ea typeface="Arial"/>
              <a:cs typeface="Arial"/>
              <a:sym typeface="Arial"/>
            </a:endParaRPr>
          </a:p>
        </p:txBody>
      </p:sp>
      <p:sp>
        <p:nvSpPr>
          <p:cNvPr id="464" name="Google Shape;464;p23"/>
          <p:cNvSpPr/>
          <p:nvPr/>
        </p:nvSpPr>
        <p:spPr>
          <a:xfrm>
            <a:off x="1974499" y="2933242"/>
            <a:ext cx="9515886" cy="1621766"/>
          </a:xfrm>
          <a:prstGeom prst="wedgeRoundRectCallout">
            <a:avLst>
              <a:gd name="adj1" fmla="val -32799"/>
              <a:gd name="adj2" fmla="val 7845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465" name="Google Shape;465;p23"/>
          <p:cNvGrpSpPr/>
          <p:nvPr/>
        </p:nvGrpSpPr>
        <p:grpSpPr>
          <a:xfrm>
            <a:off x="1551613" y="5034316"/>
            <a:ext cx="2331411" cy="2331411"/>
            <a:chOff x="10264294" y="5193241"/>
            <a:chExt cx="2331411" cy="2331411"/>
          </a:xfrm>
        </p:grpSpPr>
        <p:pic>
          <p:nvPicPr>
            <p:cNvPr id="466" name="Google Shape;466;p23"/>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467" name="Google Shape;467;p23"/>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
        <p:nvSpPr>
          <p:cNvPr id="468" name="Google Shape;468;p23"/>
          <p:cNvSpPr/>
          <p:nvPr/>
        </p:nvSpPr>
        <p:spPr>
          <a:xfrm>
            <a:off x="7241753" y="5997657"/>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469" name="Google Shape;469;p23"/>
          <p:cNvSpPr/>
          <p:nvPr/>
        </p:nvSpPr>
        <p:spPr>
          <a:xfrm>
            <a:off x="8408604" y="7495048"/>
            <a:ext cx="1276928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Etablissez un planning</a:t>
            </a:r>
            <a:endParaRPr sz="1400" b="0" i="0" u="none" strike="noStrike" cap="none">
              <a:solidFill>
                <a:srgbClr val="000000"/>
              </a:solidFill>
              <a:latin typeface="Arial"/>
              <a:ea typeface="Arial"/>
              <a:cs typeface="Arial"/>
              <a:sym typeface="Arial"/>
            </a:endParaRPr>
          </a:p>
        </p:txBody>
      </p:sp>
      <p:sp>
        <p:nvSpPr>
          <p:cNvPr id="470" name="Google Shape;470;p23"/>
          <p:cNvSpPr/>
          <p:nvPr/>
        </p:nvSpPr>
        <p:spPr>
          <a:xfrm>
            <a:off x="7241753" y="7630514"/>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471" name="Google Shape;471;p23"/>
          <p:cNvSpPr/>
          <p:nvPr/>
        </p:nvSpPr>
        <p:spPr>
          <a:xfrm>
            <a:off x="4173159" y="10336592"/>
            <a:ext cx="13994196"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1" u="none" strike="noStrike" cap="none">
                <a:solidFill>
                  <a:srgbClr val="262626"/>
                </a:solidFill>
                <a:latin typeface="Roboto Light"/>
                <a:ea typeface="Roboto Light"/>
                <a:cs typeface="Roboto Light"/>
                <a:sym typeface="Roboto Light"/>
              </a:rPr>
              <a:t>Ex : « un audit de notre application ABC sera fait au 2</a:t>
            </a:r>
            <a:r>
              <a:rPr lang="fr-FR" sz="3200" b="0" i="1" u="none" strike="noStrike" cap="none" baseline="30000">
                <a:solidFill>
                  <a:srgbClr val="262626"/>
                </a:solidFill>
                <a:latin typeface="Roboto Light"/>
                <a:ea typeface="Roboto Light"/>
                <a:cs typeface="Roboto Light"/>
                <a:sym typeface="Roboto Light"/>
              </a:rPr>
              <a:t>ème</a:t>
            </a:r>
            <a:r>
              <a:rPr lang="fr-FR" sz="3200" b="0" i="1" u="none" strike="noStrike" cap="none">
                <a:solidFill>
                  <a:srgbClr val="262626"/>
                </a:solidFill>
                <a:latin typeface="Roboto Light"/>
                <a:ea typeface="Roboto Light"/>
                <a:cs typeface="Roboto Light"/>
                <a:sym typeface="Roboto Light"/>
              </a:rPr>
              <a:t> trimestre 2021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fr-FR" sz="3200" b="0" i="1" u="none" strike="noStrike" cap="none">
                <a:solidFill>
                  <a:srgbClr val="262626"/>
                </a:solidFill>
                <a:latin typeface="Roboto Light"/>
                <a:ea typeface="Roboto Light"/>
                <a:cs typeface="Roboto Light"/>
                <a:sym typeface="Roboto Light"/>
              </a:rPr>
              <a:t>« 20 collaborateurs seront formés d’ici la fin de l’année »</a:t>
            </a:r>
            <a:endParaRPr sz="1400" b="0" i="0" u="none" strike="noStrike" cap="none">
              <a:solidFill>
                <a:srgbClr val="000000"/>
              </a:solidFill>
              <a:latin typeface="Arial"/>
              <a:ea typeface="Arial"/>
              <a:cs typeface="Arial"/>
              <a:sym typeface="Arial"/>
            </a:endParaRPr>
          </a:p>
        </p:txBody>
      </p:sp>
      <p:sp>
        <p:nvSpPr>
          <p:cNvPr id="472" name="Google Shape;472;p23"/>
          <p:cNvSpPr/>
          <p:nvPr/>
        </p:nvSpPr>
        <p:spPr>
          <a:xfrm>
            <a:off x="8408604" y="8627162"/>
            <a:ext cx="1276928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Faites un bilan des actions de l’année précédente</a:t>
            </a:r>
            <a:endParaRPr sz="1400" b="0" i="0" u="none" strike="noStrike" cap="none">
              <a:solidFill>
                <a:srgbClr val="000000"/>
              </a:solidFill>
              <a:latin typeface="Arial"/>
              <a:ea typeface="Arial"/>
              <a:cs typeface="Arial"/>
              <a:sym typeface="Arial"/>
            </a:endParaRPr>
          </a:p>
        </p:txBody>
      </p:sp>
      <p:sp>
        <p:nvSpPr>
          <p:cNvPr id="473" name="Google Shape;473;p23"/>
          <p:cNvSpPr/>
          <p:nvPr/>
        </p:nvSpPr>
        <p:spPr>
          <a:xfrm>
            <a:off x="7241753" y="8762628"/>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5"/>
          <p:cNvSpPr txBox="1"/>
          <p:nvPr/>
        </p:nvSpPr>
        <p:spPr>
          <a:xfrm>
            <a:off x="2895601" y="4966447"/>
            <a:ext cx="16801070" cy="286870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chemeClr val="lt1"/>
                </a:solidFill>
                <a:latin typeface="Roboto Light"/>
                <a:ea typeface="Roboto Light"/>
                <a:cs typeface="Roboto Light"/>
                <a:sym typeface="Roboto Light"/>
              </a:rPr>
              <a:t>DÉLAIS ET RECOURS </a:t>
            </a:r>
            <a:endParaRPr/>
          </a:p>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chemeClr val="lt1"/>
                </a:solidFill>
                <a:latin typeface="Roboto Light"/>
                <a:ea typeface="Roboto Light"/>
                <a:cs typeface="Roboto Light"/>
                <a:sym typeface="Roboto Light"/>
              </a:rPr>
              <a:t>EN CAS DE </a:t>
            </a:r>
            <a:r>
              <a:rPr lang="fr-FR" sz="6000" b="0" i="0" u="none" strike="noStrike" cap="none">
                <a:solidFill>
                  <a:srgbClr val="FF0000"/>
                </a:solidFill>
                <a:latin typeface="Roboto Light"/>
                <a:ea typeface="Roboto Light"/>
                <a:cs typeface="Roboto Light"/>
                <a:sym typeface="Roboto Light"/>
              </a:rPr>
              <a:t>NON-CONFORMITÉ</a:t>
            </a:r>
            <a:endParaRPr sz="6000" b="1" i="0" u="none" strike="noStrike" cap="none">
              <a:solidFill>
                <a:srgbClr val="FF0000"/>
              </a:solidFill>
              <a:latin typeface="Roboto Light"/>
              <a:ea typeface="Roboto Light"/>
              <a:cs typeface="Roboto Light"/>
              <a:sym typeface="Roboto Light"/>
            </a:endParaRP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DÉLAIS ET RECOURS EN CAS DE </a:t>
            </a:r>
            <a:r>
              <a:rPr lang="fr-FR" sz="4400" b="0" i="0" u="none" strike="noStrike" cap="none">
                <a:solidFill>
                  <a:srgbClr val="FF0000"/>
                </a:solidFill>
                <a:latin typeface="Roboto Light"/>
                <a:ea typeface="Roboto Light"/>
                <a:cs typeface="Roboto Light"/>
                <a:sym typeface="Roboto Light"/>
              </a:rPr>
              <a:t>NON-CONFORMITÉ</a:t>
            </a:r>
            <a:endParaRPr/>
          </a:p>
        </p:txBody>
      </p:sp>
      <p:sp>
        <p:nvSpPr>
          <p:cNvPr id="485" name="Google Shape;485;p86"/>
          <p:cNvSpPr/>
          <p:nvPr/>
        </p:nvSpPr>
        <p:spPr>
          <a:xfrm>
            <a:off x="1291384" y="3153757"/>
            <a:ext cx="16564129" cy="6801822"/>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Signalement de non-conformité :</a:t>
            </a:r>
            <a:endParaRPr sz="3200" b="1"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262626"/>
                </a:solidFill>
                <a:latin typeface="Roboto Light"/>
                <a:ea typeface="Roboto Light"/>
                <a:cs typeface="Roboto Light"/>
                <a:sym typeface="Roboto Light"/>
              </a:rPr>
              <a:t>Contact initial : </a:t>
            </a:r>
            <a:r>
              <a:rPr lang="fr-FR" sz="2800" b="0" i="0" u="none" strike="noStrike" cap="none">
                <a:solidFill>
                  <a:srgbClr val="262626"/>
                </a:solidFill>
                <a:latin typeface="Roboto Light"/>
                <a:ea typeface="Roboto Light"/>
                <a:cs typeface="Roboto Light"/>
                <a:sym typeface="Roboto Light"/>
              </a:rPr>
              <a:t>L’utilisateur peut d’abord contacter le service responsable du site ou de l'application pour signaler la non-conformité. </a:t>
            </a:r>
            <a:br>
              <a:rPr lang="fr-FR" sz="2800" b="0" i="0" u="none" strike="noStrike" cap="none">
                <a:solidFill>
                  <a:srgbClr val="262626"/>
                </a:solidFill>
                <a:latin typeface="Roboto Light"/>
                <a:ea typeface="Roboto Light"/>
                <a:cs typeface="Roboto Light"/>
                <a:sym typeface="Roboto Light"/>
              </a:rPr>
            </a:br>
            <a:r>
              <a:rPr lang="fr-FR" sz="2800" b="0" i="0" u="none" strike="noStrike" cap="none">
                <a:solidFill>
                  <a:srgbClr val="262626"/>
                </a:solidFill>
                <a:latin typeface="Roboto Light"/>
                <a:ea typeface="Roboto Light"/>
                <a:cs typeface="Roboto Light"/>
                <a:sym typeface="Roboto Light"/>
              </a:rPr>
              <a:t>Les coordonnées du </a:t>
            </a:r>
            <a:r>
              <a:rPr lang="fr-FR" sz="2800" b="1" i="0" u="none" strike="noStrike" cap="none">
                <a:solidFill>
                  <a:srgbClr val="262626"/>
                </a:solidFill>
                <a:latin typeface="Roboto Light"/>
                <a:ea typeface="Roboto Light"/>
                <a:cs typeface="Roboto Light"/>
                <a:sym typeface="Roboto Light"/>
              </a:rPr>
              <a:t>référent accessibilité </a:t>
            </a:r>
            <a:r>
              <a:rPr lang="fr-FR" sz="2800" b="0" i="0" u="none" strike="noStrike" cap="none">
                <a:solidFill>
                  <a:srgbClr val="262626"/>
                </a:solidFill>
                <a:latin typeface="Roboto Light"/>
                <a:ea typeface="Roboto Light"/>
                <a:cs typeface="Roboto Light"/>
                <a:sym typeface="Roboto Light"/>
              </a:rPr>
              <a:t>doivent être mentionnées.</a:t>
            </a:r>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262626"/>
                </a:solidFill>
                <a:latin typeface="Roboto Light"/>
                <a:ea typeface="Roboto Light"/>
                <a:cs typeface="Roboto Light"/>
                <a:sym typeface="Roboto Light"/>
              </a:rPr>
              <a:t>Délai de Réponse : </a:t>
            </a:r>
            <a:r>
              <a:rPr lang="fr-FR" sz="2800" b="0" i="0" u="none" strike="noStrike" cap="none">
                <a:solidFill>
                  <a:srgbClr val="262626"/>
                </a:solidFill>
                <a:latin typeface="Roboto Light"/>
                <a:ea typeface="Roboto Light"/>
                <a:cs typeface="Roboto Light"/>
                <a:sym typeface="Roboto Light"/>
              </a:rPr>
              <a:t>Le service doit répondre dans un délai raisonnable, généralement 1 mois pour informer l’utilisateur des </a:t>
            </a:r>
            <a:r>
              <a:rPr lang="fr-FR" sz="2800" b="1" i="0" u="none" strike="noStrike" cap="none">
                <a:solidFill>
                  <a:srgbClr val="262626"/>
                </a:solidFill>
                <a:latin typeface="Roboto Light"/>
                <a:ea typeface="Roboto Light"/>
                <a:cs typeface="Roboto Light"/>
                <a:sym typeface="Roboto Light"/>
              </a:rPr>
              <a:t>mesures correctives</a:t>
            </a:r>
            <a:r>
              <a:rPr lang="fr-FR" sz="2800" b="0" i="0" u="none" strike="noStrike" cap="none">
                <a:solidFill>
                  <a:srgbClr val="262626"/>
                </a:solidFill>
                <a:latin typeface="Roboto Light"/>
                <a:ea typeface="Roboto Light"/>
                <a:cs typeface="Roboto Light"/>
                <a:sym typeface="Roboto Light"/>
              </a:rPr>
              <a:t> envisagées et/ou des </a:t>
            </a:r>
            <a:r>
              <a:rPr lang="fr-FR" sz="2800" b="1" i="0" u="none" strike="noStrike" cap="none">
                <a:solidFill>
                  <a:srgbClr val="262626"/>
                </a:solidFill>
                <a:latin typeface="Roboto Light"/>
                <a:ea typeface="Roboto Light"/>
                <a:cs typeface="Roboto Light"/>
                <a:sym typeface="Roboto Light"/>
              </a:rPr>
              <a:t>alternatives disponibles</a:t>
            </a:r>
            <a:r>
              <a:rPr lang="fr-FR" sz="2800" b="0" i="0" u="none" strike="noStrike" cap="none">
                <a:solidFill>
                  <a:srgbClr val="262626"/>
                </a:solidFill>
                <a:latin typeface="Roboto Light"/>
                <a:ea typeface="Roboto Light"/>
                <a:cs typeface="Roboto Light"/>
                <a:sym typeface="Roboto Light"/>
              </a:rPr>
              <a:t>.</a:t>
            </a:r>
            <a:endParaRPr/>
          </a:p>
          <a:p>
            <a:pPr marL="1397000" marR="0" lvl="1" indent="-311150" algn="l" rtl="0">
              <a:lnSpc>
                <a:spcPct val="100000"/>
              </a:lnSpc>
              <a:spcBef>
                <a:spcPts val="0"/>
              </a:spcBef>
              <a:spcAft>
                <a:spcPts val="0"/>
              </a:spcAft>
              <a:buClr>
                <a:srgbClr val="262626"/>
              </a:buClr>
              <a:buSzPts val="3200"/>
              <a:buFont typeface="Arial"/>
              <a:buNone/>
            </a:pPr>
            <a:endParaRPr sz="28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Roboto Light"/>
              <a:buAutoNum type="arabicParenR"/>
            </a:pPr>
            <a:r>
              <a:rPr lang="fr-FR" sz="3200" b="1" i="0" u="none" strike="noStrike" cap="none">
                <a:solidFill>
                  <a:srgbClr val="262626"/>
                </a:solidFill>
                <a:latin typeface="Roboto Light"/>
                <a:ea typeface="Roboto Light"/>
                <a:cs typeface="Roboto Light"/>
                <a:sym typeface="Roboto Light"/>
              </a:rPr>
              <a:t>Recours en cas d’absence de réponse ou de solution :</a:t>
            </a:r>
            <a:endParaRPr sz="3200" b="1"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262626"/>
                </a:solidFill>
                <a:latin typeface="Roboto Light"/>
                <a:ea typeface="Roboto Light"/>
                <a:cs typeface="Roboto Light"/>
                <a:sym typeface="Roboto Light"/>
              </a:rPr>
              <a:t>Médiateur numérique : </a:t>
            </a:r>
            <a:r>
              <a:rPr lang="fr-FR" sz="2800" b="0" i="0" u="none" strike="noStrike" cap="none">
                <a:solidFill>
                  <a:srgbClr val="262626"/>
                </a:solidFill>
                <a:latin typeface="Roboto Light"/>
                <a:ea typeface="Roboto Light"/>
                <a:cs typeface="Roboto Light"/>
                <a:sym typeface="Roboto Light"/>
              </a:rPr>
              <a:t>Si aucune réponse n’est apportée ou si la réponse est jugée insatisfaisante, l’utilisateur peut saisir le Défenseur des Droits compétent pour traiter les réclamations relatives aux discriminations et au non-respect des droits liés à l’accessibilité numérique.</a:t>
            </a:r>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262626"/>
                </a:solidFill>
                <a:latin typeface="Roboto Light"/>
                <a:ea typeface="Roboto Light"/>
                <a:cs typeface="Roboto Light"/>
                <a:sym typeface="Roboto Light"/>
              </a:rPr>
              <a:t>Délai de recours : </a:t>
            </a:r>
            <a:r>
              <a:rPr lang="fr-FR" sz="2800" b="0" i="0" u="none" strike="noStrike" cap="none">
                <a:solidFill>
                  <a:srgbClr val="262626"/>
                </a:solidFill>
                <a:latin typeface="Roboto Light"/>
                <a:ea typeface="Roboto Light"/>
                <a:cs typeface="Roboto Light"/>
                <a:sym typeface="Roboto Light"/>
              </a:rPr>
              <a:t>Le Défenseur des Droits examine la plainte et intervient pour trouver une solution. </a:t>
            </a:r>
            <a:r>
              <a:rPr lang="fr-FR" sz="2800" b="0" i="1" u="none" strike="noStrike" cap="none">
                <a:solidFill>
                  <a:srgbClr val="262626"/>
                </a:solidFill>
                <a:latin typeface="Roboto Light"/>
                <a:ea typeface="Roboto Light"/>
                <a:cs typeface="Roboto Light"/>
                <a:sym typeface="Roboto Light"/>
              </a:rPr>
              <a:t>≃ processus d’environ 2 à 6 mois</a:t>
            </a:r>
            <a:br>
              <a:rPr lang="fr-FR" sz="2800" b="0" i="0" u="none" strike="noStrike" cap="none">
                <a:solidFill>
                  <a:srgbClr val="262626"/>
                </a:solidFill>
                <a:latin typeface="Roboto Light"/>
                <a:ea typeface="Roboto Light"/>
                <a:cs typeface="Roboto Light"/>
                <a:sym typeface="Roboto Light"/>
              </a:rPr>
            </a:br>
            <a:endParaRPr sz="2800" b="0" i="0" u="none" strike="noStrike" cap="none">
              <a:solidFill>
                <a:srgbClr val="262626"/>
              </a:solidFill>
              <a:latin typeface="Roboto Light"/>
              <a:ea typeface="Roboto Light"/>
              <a:cs typeface="Roboto Light"/>
              <a:sym typeface="Roboto Light"/>
            </a:endParaRPr>
          </a:p>
        </p:txBody>
      </p:sp>
      <p:sp>
        <p:nvSpPr>
          <p:cNvPr id="486" name="Google Shape;486;p86"/>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DÉLAIS ET RECOURS EN CAS DE </a:t>
            </a:r>
            <a:r>
              <a:rPr lang="fr-FR" sz="4400" b="0" i="0" u="none" strike="noStrike" cap="none">
                <a:solidFill>
                  <a:srgbClr val="FF0000"/>
                </a:solidFill>
                <a:latin typeface="Roboto Light"/>
                <a:ea typeface="Roboto Light"/>
                <a:cs typeface="Roboto Light"/>
                <a:sym typeface="Roboto Light"/>
              </a:rPr>
              <a:t>NON-CONFORMITÉ</a:t>
            </a:r>
            <a:endParaRPr sz="4400" b="0" i="0" u="none" strike="noStrike" cap="none">
              <a:solidFill>
                <a:schemeClr val="lt1"/>
              </a:solidFill>
              <a:latin typeface="Roboto Light"/>
              <a:ea typeface="Roboto Light"/>
              <a:cs typeface="Roboto Light"/>
              <a:sym typeface="Roboto Light"/>
            </a:endParaRPr>
          </a:p>
        </p:txBody>
      </p:sp>
      <p:sp>
        <p:nvSpPr>
          <p:cNvPr id="493" name="Google Shape;493;p87"/>
          <p:cNvSpPr/>
          <p:nvPr/>
        </p:nvSpPr>
        <p:spPr>
          <a:xfrm>
            <a:off x="1291385" y="3821312"/>
            <a:ext cx="16564129" cy="5262939"/>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rgbClr val="262626"/>
              </a:buClr>
              <a:buSzPts val="3200"/>
              <a:buFont typeface="Arial"/>
              <a:buAutoNum type="arabicParenR" startAt="3"/>
            </a:pPr>
            <a:r>
              <a:rPr lang="fr-FR" sz="3200" b="1" i="0" u="none" strike="noStrike" cap="none">
                <a:solidFill>
                  <a:srgbClr val="000000"/>
                </a:solidFill>
                <a:latin typeface="Roboto Light"/>
                <a:ea typeface="Roboto Light"/>
                <a:cs typeface="Roboto Light"/>
                <a:sym typeface="Roboto Light"/>
              </a:rPr>
              <a:t>Sanctions </a:t>
            </a:r>
            <a:r>
              <a:rPr lang="fr-FR" sz="3200" b="1" i="0" u="none" strike="noStrike" cap="none">
                <a:solidFill>
                  <a:srgbClr val="262626"/>
                </a:solidFill>
                <a:latin typeface="Roboto Light"/>
                <a:ea typeface="Roboto Light"/>
                <a:cs typeface="Roboto Light"/>
                <a:sym typeface="Roboto Light"/>
              </a:rPr>
              <a:t>:</a:t>
            </a:r>
            <a:endParaRPr sz="3200" b="1" i="0" u="none" strike="noStrike" cap="none">
              <a:solidFill>
                <a:srgbClr val="262626"/>
              </a:solidFill>
              <a:latin typeface="Roboto Light"/>
              <a:ea typeface="Roboto Light"/>
              <a:cs typeface="Roboto Light"/>
              <a:sym typeface="Roboto Light"/>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000000"/>
                </a:solidFill>
                <a:latin typeface="Roboto Light"/>
                <a:ea typeface="Roboto Light"/>
                <a:cs typeface="Roboto Light"/>
                <a:sym typeface="Roboto Light"/>
              </a:rPr>
              <a:t>Amendes</a:t>
            </a:r>
            <a:r>
              <a:rPr lang="fr-FR" sz="2800" b="0" i="0" u="none" strike="noStrike" cap="none">
                <a:solidFill>
                  <a:srgbClr val="000000"/>
                </a:solidFill>
                <a:latin typeface="Roboto Light"/>
                <a:ea typeface="Roboto Light"/>
                <a:cs typeface="Roboto Light"/>
                <a:sym typeface="Roboto Light"/>
              </a:rPr>
              <a:t> : En cas de non-respect persistant des obligations d’accessibilité, des sanctions financières peuvent être imposées. Les montants peuvent aller jusqu’à 20 000 euros par site ou application non conforme dans le privé et 50 000€ par site dans le public.</a:t>
            </a:r>
            <a:endParaRPr sz="2000" b="0" i="0" u="none" strike="noStrike" cap="none">
              <a:solidFill>
                <a:srgbClr val="262626"/>
              </a:solidFill>
              <a:latin typeface="Roboto Light"/>
              <a:ea typeface="Roboto Light"/>
              <a:cs typeface="Roboto Light"/>
              <a:sym typeface="Roboto Light"/>
            </a:endParaRPr>
          </a:p>
          <a:p>
            <a:pPr marL="1397000" marR="0" lvl="1" indent="-311150" algn="l" rtl="0">
              <a:lnSpc>
                <a:spcPct val="100000"/>
              </a:lnSpc>
              <a:spcBef>
                <a:spcPts val="0"/>
              </a:spcBef>
              <a:spcAft>
                <a:spcPts val="0"/>
              </a:spcAft>
              <a:buClr>
                <a:srgbClr val="262626"/>
              </a:buClr>
              <a:buSzPts val="3200"/>
              <a:buFont typeface="Arial"/>
              <a:buNone/>
            </a:pPr>
            <a:endParaRPr sz="2000" b="0" i="0" u="none" strike="noStrike" cap="none">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262626"/>
              </a:buClr>
              <a:buSzPts val="3200"/>
              <a:buFont typeface="Arial"/>
              <a:buAutoNum type="arabicParenR" startAt="3"/>
            </a:pPr>
            <a:r>
              <a:rPr lang="fr-FR" sz="3200" b="1" i="0" u="none" strike="noStrike" cap="none">
                <a:solidFill>
                  <a:srgbClr val="000000"/>
                </a:solidFill>
                <a:latin typeface="Roboto Light"/>
                <a:ea typeface="Roboto Light"/>
                <a:cs typeface="Roboto Light"/>
                <a:sym typeface="Roboto Light"/>
              </a:rPr>
              <a:t>Obligations de publication :</a:t>
            </a:r>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000000"/>
                </a:solidFill>
                <a:latin typeface="Roboto Light"/>
                <a:ea typeface="Roboto Light"/>
                <a:cs typeface="Roboto Light"/>
                <a:sym typeface="Roboto Light"/>
              </a:rPr>
              <a:t>Déclaration d'Accessibilité : </a:t>
            </a:r>
            <a:r>
              <a:rPr lang="fr-FR" sz="2800" b="0" i="0" u="none" strike="noStrike" cap="none">
                <a:solidFill>
                  <a:srgbClr val="000000"/>
                </a:solidFill>
                <a:latin typeface="Roboto Light"/>
                <a:ea typeface="Roboto Light"/>
                <a:cs typeface="Roboto Light"/>
                <a:sym typeface="Roboto Light"/>
              </a:rPr>
              <a:t>Les sites web et applications mobiles doivent publier une déclaration d’accessibilité qui détaille leur niveau de conformité au RGAA et les alternatives disponibles pour les contenus non accessibles. </a:t>
            </a:r>
            <a:endParaRPr/>
          </a:p>
          <a:p>
            <a:pPr marL="1397000" marR="0" lvl="1" indent="-514350" algn="l" rtl="0">
              <a:lnSpc>
                <a:spcPct val="100000"/>
              </a:lnSpc>
              <a:spcBef>
                <a:spcPts val="0"/>
              </a:spcBef>
              <a:spcAft>
                <a:spcPts val="0"/>
              </a:spcAft>
              <a:buClr>
                <a:srgbClr val="262626"/>
              </a:buClr>
              <a:buSzPts val="3200"/>
              <a:buFont typeface="Arial"/>
              <a:buChar char="•"/>
            </a:pPr>
            <a:r>
              <a:rPr lang="fr-FR" sz="2800" b="1" i="0" u="none" strike="noStrike" cap="none">
                <a:solidFill>
                  <a:srgbClr val="000000"/>
                </a:solidFill>
                <a:latin typeface="Roboto Light"/>
                <a:ea typeface="Roboto Light"/>
                <a:cs typeface="Roboto Light"/>
                <a:sym typeface="Roboto Light"/>
              </a:rPr>
              <a:t>Plan d'Action : </a:t>
            </a:r>
            <a:r>
              <a:rPr lang="fr-FR" sz="2800" b="0" i="0" u="none" strike="noStrike" cap="none">
                <a:solidFill>
                  <a:srgbClr val="000000"/>
                </a:solidFill>
                <a:latin typeface="Roboto Light"/>
                <a:ea typeface="Roboto Light"/>
                <a:cs typeface="Roboto Light"/>
                <a:sym typeface="Roboto Light"/>
              </a:rPr>
              <a:t>Les services publics et grandes entreprises doivent également mettre en place un plan d’action pluriannuel pour améliorer l’accessibilité de leurs services numériques.</a:t>
            </a:r>
            <a:endParaRPr/>
          </a:p>
          <a:p>
            <a:pPr marL="1397000" marR="0" lvl="1" indent="-311150" algn="l" rtl="0">
              <a:lnSpc>
                <a:spcPct val="100000"/>
              </a:lnSpc>
              <a:spcBef>
                <a:spcPts val="0"/>
              </a:spcBef>
              <a:spcAft>
                <a:spcPts val="0"/>
              </a:spcAft>
              <a:buClr>
                <a:srgbClr val="262626"/>
              </a:buClr>
              <a:buSzPts val="3200"/>
              <a:buFont typeface="Arial"/>
              <a:buNone/>
            </a:pPr>
            <a:endParaRPr sz="2800" b="0" i="0" u="none" strike="noStrike" cap="none">
              <a:solidFill>
                <a:srgbClr val="262626"/>
              </a:solidFill>
              <a:latin typeface="Roboto Light"/>
              <a:ea typeface="Roboto Light"/>
              <a:cs typeface="Roboto Light"/>
              <a:sym typeface="Roboto Light"/>
            </a:endParaRPr>
          </a:p>
        </p:txBody>
      </p:sp>
      <p:sp>
        <p:nvSpPr>
          <p:cNvPr id="494" name="Google Shape;494;p87"/>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67"/>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4</a:t>
            </a:fld>
            <a:endParaRPr/>
          </a:p>
        </p:txBody>
      </p:sp>
      <p:sp>
        <p:nvSpPr>
          <p:cNvPr id="98" name="Google Shape;98;p67"/>
          <p:cNvSpPr txBox="1">
            <a:spLocks noGrp="1"/>
          </p:cNvSpPr>
          <p:nvPr>
            <p:ph type="subTitle" idx="1"/>
          </p:nvPr>
        </p:nvSpPr>
        <p:spPr>
          <a:xfrm>
            <a:off x="9933301" y="5684709"/>
            <a:ext cx="11720700" cy="293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7200"/>
              <a:buNone/>
            </a:pPr>
            <a:r>
              <a:rPr lang="fr-FR" sz="7200" b="1">
                <a:solidFill>
                  <a:srgbClr val="E30C17"/>
                </a:solidFill>
              </a:rPr>
              <a:t>CONTEXTE </a:t>
            </a:r>
            <a:br>
              <a:rPr lang="fr-FR" sz="7200" b="1"/>
            </a:br>
            <a:r>
              <a:rPr lang="fr-FR" sz="7200" b="1"/>
              <a:t>			</a:t>
            </a:r>
            <a:r>
              <a:rPr lang="fr-FR" sz="7200" b="1">
                <a:solidFill>
                  <a:schemeClr val="lt1"/>
                </a:solidFill>
              </a:rPr>
              <a:t>&amp;   </a:t>
            </a:r>
            <a:r>
              <a:rPr lang="fr-FR" sz="7200" b="1">
                <a:solidFill>
                  <a:srgbClr val="E30C17"/>
                </a:solidFill>
              </a:rPr>
              <a:t>ENJEUX</a:t>
            </a:r>
            <a:endParaRPr/>
          </a:p>
          <a:p>
            <a:pPr marL="0" lvl="0" indent="0" algn="l" rtl="0">
              <a:lnSpc>
                <a:spcPct val="100000"/>
              </a:lnSpc>
              <a:spcBef>
                <a:spcPts val="1867"/>
              </a:spcBef>
              <a:spcAft>
                <a:spcPts val="0"/>
              </a:spcAft>
              <a:buNone/>
            </a:pPr>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1"/>
          <p:cNvSpPr txBox="1"/>
          <p:nvPr/>
        </p:nvSpPr>
        <p:spPr>
          <a:xfrm>
            <a:off x="2895600" y="4967305"/>
            <a:ext cx="17068799" cy="286699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sng" strike="noStrike" cap="none">
                <a:solidFill>
                  <a:srgbClr val="262626"/>
                </a:solidFill>
                <a:latin typeface="Roboto Light"/>
                <a:ea typeface="Roboto Light"/>
                <a:cs typeface="Roboto Light"/>
                <a:sym typeface="Roboto Light"/>
              </a:rPr>
              <a:t>EXERCICE</a:t>
            </a:r>
            <a:r>
              <a:rPr lang="fr-FR" sz="60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rgbClr val="262626"/>
                </a:solidFill>
                <a:latin typeface="Roboto Light"/>
                <a:ea typeface="Roboto Light"/>
                <a:cs typeface="Roboto Light"/>
                <a:sym typeface="Roboto Light"/>
              </a:rPr>
              <a:t>SENSIBILISER À L’ACCESSIBILITÉ</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chemeClr val="lt1"/>
                </a:solidFill>
                <a:latin typeface="Roboto Light"/>
                <a:ea typeface="Roboto Light"/>
                <a:cs typeface="Roboto Light"/>
                <a:sym typeface="Roboto Light"/>
              </a:rPr>
              <a:t>MODALITÉS DE L’EXERCICE</a:t>
            </a:r>
            <a:endParaRPr sz="1400" b="0" i="0" u="none" strike="noStrike" cap="none">
              <a:solidFill>
                <a:srgbClr val="000000"/>
              </a:solidFill>
              <a:latin typeface="Arial"/>
              <a:ea typeface="Arial"/>
              <a:cs typeface="Arial"/>
              <a:sym typeface="Arial"/>
            </a:endParaRPr>
          </a:p>
        </p:txBody>
      </p:sp>
      <p:sp>
        <p:nvSpPr>
          <p:cNvPr id="712" name="Google Shape;712;p92"/>
          <p:cNvSpPr/>
          <p:nvPr/>
        </p:nvSpPr>
        <p:spPr>
          <a:xfrm>
            <a:off x="1744810" y="3157272"/>
            <a:ext cx="8906715" cy="66171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3200" b="1" i="0" u="none" strike="noStrike" cap="none">
                <a:solidFill>
                  <a:srgbClr val="262626"/>
                </a:solidFill>
                <a:latin typeface="Roboto Light"/>
                <a:ea typeface="Roboto Light"/>
                <a:cs typeface="Roboto Light"/>
                <a:sym typeface="Roboto Light"/>
              </a:rPr>
              <a:t>Exercice à faire… et à partager ! </a:t>
            </a:r>
            <a:br>
              <a:rPr lang="fr-FR" sz="2800" b="0" i="0" u="none" strike="noStrike" cap="none">
                <a:solidFill>
                  <a:srgbClr val="262626"/>
                </a:solidFill>
                <a:latin typeface="Roboto Light"/>
                <a:ea typeface="Roboto Light"/>
                <a:cs typeface="Roboto Light"/>
                <a:sym typeface="Roboto Light"/>
              </a:rPr>
            </a:br>
            <a:br>
              <a:rPr lang="fr-FR" sz="2800" b="0" i="0" u="none" strike="noStrike" cap="none">
                <a:solidFill>
                  <a:srgbClr val="262626"/>
                </a:solidFill>
                <a:latin typeface="Roboto Light"/>
                <a:ea typeface="Roboto Light"/>
                <a:cs typeface="Roboto Light"/>
                <a:sym typeface="Roboto Light"/>
              </a:rPr>
            </a:br>
            <a:r>
              <a:rPr lang="fr-FR" sz="2800" b="1" i="0" u="none" strike="noStrike" cap="none">
                <a:solidFill>
                  <a:srgbClr val="262626"/>
                </a:solidFill>
                <a:latin typeface="Roboto Light"/>
                <a:ea typeface="Roboto Light"/>
                <a:cs typeface="Roboto Light"/>
                <a:sym typeface="Roboto Light"/>
              </a:rPr>
              <a:t>Méthode : </a:t>
            </a:r>
            <a:r>
              <a:rPr lang="fr-FR" sz="2800" b="0" i="0" u="none" strike="noStrike" cap="none">
                <a:solidFill>
                  <a:srgbClr val="262626"/>
                </a:solidFill>
                <a:latin typeface="Roboto Light"/>
                <a:ea typeface="Roboto Light"/>
                <a:cs typeface="Roboto Light"/>
                <a:sym typeface="Roboto Light"/>
              </a:rPr>
              <a:t>Découverte de la navigation sur des sites conformes et non conformes avec des outils d’accessibilité (clavier, lecteur NVDA, etc…). </a:t>
            </a:r>
            <a:br>
              <a:rPr lang="fr-FR" sz="2800" b="0" i="0" u="none" strike="noStrike" cap="none">
                <a:solidFill>
                  <a:srgbClr val="262626"/>
                </a:solidFill>
                <a:latin typeface="Roboto Light"/>
                <a:ea typeface="Roboto Light"/>
                <a:cs typeface="Roboto Light"/>
                <a:sym typeface="Roboto Light"/>
              </a:rPr>
            </a:br>
            <a:br>
              <a:rPr lang="fr-FR" sz="2800" b="0" i="0" u="none" strike="noStrike" cap="none">
                <a:solidFill>
                  <a:srgbClr val="262626"/>
                </a:solidFill>
                <a:latin typeface="Roboto Light"/>
                <a:ea typeface="Roboto Light"/>
                <a:cs typeface="Roboto Light"/>
                <a:sym typeface="Roboto Light"/>
              </a:rPr>
            </a:br>
            <a:r>
              <a:rPr lang="fr-FR" sz="2800" b="0" i="0" u="none" strike="noStrike" cap="none">
                <a:solidFill>
                  <a:srgbClr val="262626"/>
                </a:solidFill>
                <a:latin typeface="Roboto Light"/>
                <a:ea typeface="Roboto Light"/>
                <a:cs typeface="Roboto Light"/>
                <a:sym typeface="Roboto Light"/>
              </a:rPr>
              <a:t>1</a:t>
            </a:r>
            <a:r>
              <a:rPr lang="fr-FR" sz="2800" b="0" i="0" u="none" strike="noStrike" cap="none" baseline="30000">
                <a:solidFill>
                  <a:srgbClr val="262626"/>
                </a:solidFill>
                <a:latin typeface="Roboto Light"/>
                <a:ea typeface="Roboto Light"/>
                <a:cs typeface="Roboto Light"/>
                <a:sym typeface="Roboto Light"/>
              </a:rPr>
              <a:t>er</a:t>
            </a:r>
            <a:r>
              <a:rPr lang="fr-FR" sz="2800" b="0" i="0" u="none" strike="noStrike" cap="none">
                <a:solidFill>
                  <a:srgbClr val="262626"/>
                </a:solidFill>
                <a:latin typeface="Roboto Light"/>
                <a:ea typeface="Roboto Light"/>
                <a:cs typeface="Roboto Light"/>
                <a:sym typeface="Roboto Light"/>
              </a:rPr>
              <a:t> site : Service Public - </a:t>
            </a:r>
            <a:r>
              <a:rPr lang="fr-FR" sz="2800" b="0" i="0"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https://www.service-public.fr/</a:t>
            </a:r>
            <a:r>
              <a:rPr lang="fr-FR" sz="2800" b="0" i="0" u="none" strike="noStrike" cap="none">
                <a:solidFill>
                  <a:srgbClr val="262626"/>
                </a:solidFill>
                <a:latin typeface="Roboto Light"/>
                <a:ea typeface="Roboto Light"/>
                <a:cs typeface="Roboto Light"/>
                <a:sym typeface="Roboto Light"/>
              </a:rPr>
              <a:t> </a:t>
            </a:r>
            <a:endParaRPr/>
          </a:p>
          <a:p>
            <a:pPr marL="0" marR="0" lvl="0" indent="0" algn="l" rtl="0">
              <a:lnSpc>
                <a:spcPct val="100000"/>
              </a:lnSpc>
              <a:spcBef>
                <a:spcPts val="0"/>
              </a:spcBef>
              <a:spcAft>
                <a:spcPts val="0"/>
              </a:spcAft>
              <a:buNone/>
            </a:pPr>
            <a:r>
              <a:rPr lang="fr-FR" sz="2800" b="0" i="0" u="none" strike="noStrike" cap="none">
                <a:solidFill>
                  <a:srgbClr val="262626"/>
                </a:solidFill>
                <a:latin typeface="Roboto Light"/>
                <a:ea typeface="Roboto Light"/>
                <a:cs typeface="Roboto Light"/>
                <a:sym typeface="Roboto Light"/>
              </a:rPr>
              <a:t>2</a:t>
            </a:r>
            <a:r>
              <a:rPr lang="fr-FR" sz="2800" b="0" i="0" u="none" strike="noStrike" cap="none" baseline="30000">
                <a:solidFill>
                  <a:srgbClr val="262626"/>
                </a:solidFill>
                <a:latin typeface="Roboto Light"/>
                <a:ea typeface="Roboto Light"/>
                <a:cs typeface="Roboto Light"/>
                <a:sym typeface="Roboto Light"/>
              </a:rPr>
              <a:t>ième</a:t>
            </a:r>
            <a:r>
              <a:rPr lang="fr-FR" sz="2800" b="0" i="0" u="none" strike="noStrike" cap="none">
                <a:solidFill>
                  <a:srgbClr val="262626"/>
                </a:solidFill>
                <a:latin typeface="Roboto Light"/>
                <a:ea typeface="Roboto Light"/>
                <a:cs typeface="Roboto Light"/>
                <a:sym typeface="Roboto Light"/>
              </a:rPr>
              <a:t> site : Le Gaulois - </a:t>
            </a:r>
            <a:r>
              <a:rPr lang="fr-FR" sz="2800" b="0" i="0" u="sng" strike="noStrike" cap="none">
                <a:solidFill>
                  <a:srgbClr val="262626"/>
                </a:solidFill>
                <a:latin typeface="Roboto Light"/>
                <a:ea typeface="Roboto Light"/>
                <a:cs typeface="Roboto Light"/>
                <a:sym typeface="Roboto Light"/>
                <a:hlinkClick r:id="rId4">
                  <a:extLst>
                    <a:ext uri="{A12FA001-AC4F-418D-AE19-62706E023703}">
                      <ahyp:hlinkClr xmlns:ahyp="http://schemas.microsoft.com/office/drawing/2018/hyperlinkcolor" val="tx"/>
                    </a:ext>
                  </a:extLst>
                </a:hlinkClick>
              </a:rPr>
              <a:t>https://www.legaulois.fr/</a:t>
            </a: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2800" b="0" i="0" u="none" strike="noStrike" cap="none">
                <a:solidFill>
                  <a:srgbClr val="262626"/>
                </a:solidFill>
                <a:latin typeface="Roboto Light"/>
                <a:ea typeface="Roboto Light"/>
                <a:cs typeface="Roboto Light"/>
                <a:sym typeface="Roboto Light"/>
              </a:rPr>
              <a:t>3</a:t>
            </a:r>
            <a:r>
              <a:rPr lang="fr-FR" sz="2800" b="0" i="0" u="none" strike="noStrike" cap="none" baseline="30000">
                <a:solidFill>
                  <a:srgbClr val="262626"/>
                </a:solidFill>
                <a:latin typeface="Roboto Light"/>
                <a:ea typeface="Roboto Light"/>
                <a:cs typeface="Roboto Light"/>
                <a:sym typeface="Roboto Light"/>
              </a:rPr>
              <a:t>ième</a:t>
            </a:r>
            <a:r>
              <a:rPr lang="fr-FR" sz="2800" b="0" i="0" u="none" strike="noStrike" cap="none">
                <a:solidFill>
                  <a:srgbClr val="262626"/>
                </a:solidFill>
                <a:latin typeface="Roboto Light"/>
                <a:ea typeface="Roboto Light"/>
                <a:cs typeface="Roboto Light"/>
                <a:sym typeface="Roboto Light"/>
              </a:rPr>
              <a:t> site : Celui de votre choix</a:t>
            </a:r>
            <a:br>
              <a:rPr lang="fr-FR" sz="2800" b="0" i="0" u="none" strike="noStrike" cap="none">
                <a:solidFill>
                  <a:srgbClr val="262626"/>
                </a:solidFill>
                <a:latin typeface="Roboto Light"/>
                <a:ea typeface="Roboto Light"/>
                <a:cs typeface="Roboto Light"/>
                <a:sym typeface="Roboto Light"/>
              </a:rPr>
            </a:b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None/>
            </a:pPr>
            <a:r>
              <a:rPr lang="fr-FR" sz="2800" b="1" i="0" u="none" strike="noStrike" cap="none">
                <a:solidFill>
                  <a:srgbClr val="262626"/>
                </a:solidFill>
                <a:latin typeface="Roboto Light"/>
                <a:ea typeface="Roboto Light"/>
                <a:cs typeface="Roboto Light"/>
                <a:sym typeface="Roboto Light"/>
              </a:rPr>
              <a:t>Objectif : </a:t>
            </a:r>
            <a:r>
              <a:rPr lang="fr-FR" sz="2800" b="0" i="0" u="none" strike="noStrike" cap="none">
                <a:solidFill>
                  <a:srgbClr val="262626"/>
                </a:solidFill>
                <a:latin typeface="Roboto Light"/>
                <a:ea typeface="Roboto Light"/>
                <a:cs typeface="Roboto Light"/>
                <a:sym typeface="Roboto Light"/>
              </a:rPr>
              <a:t>Faire comprendre les enjeux de l’accessibilité.</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1" i="0" u="none" strike="noStrike" cap="none">
                <a:solidFill>
                  <a:srgbClr val="262626"/>
                </a:solidFill>
                <a:latin typeface="Roboto Light"/>
                <a:ea typeface="Roboto Light"/>
                <a:cs typeface="Roboto Light"/>
                <a:sym typeface="Roboto Light"/>
              </a:rPr>
              <a:t>Bonus : </a:t>
            </a:r>
            <a:r>
              <a:rPr lang="fr-FR" sz="2800" b="0" i="0" u="none" strike="noStrike" cap="none">
                <a:solidFill>
                  <a:srgbClr val="262626"/>
                </a:solidFill>
                <a:latin typeface="Roboto Light"/>
                <a:ea typeface="Roboto Light"/>
                <a:cs typeface="Roboto Light"/>
                <a:sym typeface="Roboto Light"/>
              </a:rPr>
              <a:t>Parler des liens d’évitements !</a:t>
            </a: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1" i="0" u="none" strike="noStrike" cap="none">
                <a:solidFill>
                  <a:srgbClr val="262626"/>
                </a:solidFill>
                <a:latin typeface="Roboto Light"/>
                <a:ea typeface="Roboto Light"/>
                <a:cs typeface="Roboto Light"/>
                <a:sym typeface="Roboto Light"/>
              </a:rPr>
              <a:t>Durée de l’exercice : </a:t>
            </a:r>
            <a:r>
              <a:rPr lang="fr-FR" sz="2800" b="0" i="0" u="none" strike="noStrike" cap="none">
                <a:solidFill>
                  <a:srgbClr val="262626"/>
                </a:solidFill>
                <a:latin typeface="Roboto Light"/>
                <a:ea typeface="Roboto Light"/>
                <a:cs typeface="Roboto Light"/>
                <a:sym typeface="Roboto Light"/>
              </a:rPr>
              <a:t>20 minutes</a:t>
            </a:r>
            <a:endParaRPr sz="2800" b="0" i="0" u="none" strike="noStrike" cap="none">
              <a:solidFill>
                <a:srgbClr val="000000"/>
              </a:solidFill>
              <a:latin typeface="Arial"/>
              <a:ea typeface="Arial"/>
              <a:cs typeface="Arial"/>
              <a:sym typeface="Arial"/>
            </a:endParaRPr>
          </a:p>
        </p:txBody>
      </p:sp>
      <p:sp>
        <p:nvSpPr>
          <p:cNvPr id="713" name="Google Shape;713;p92"/>
          <p:cNvSpPr/>
          <p:nvPr/>
        </p:nvSpPr>
        <p:spPr>
          <a:xfrm>
            <a:off x="12208476" y="3375832"/>
            <a:ext cx="9910119"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fr-FR" sz="3000" b="0" i="0" u="none" strike="noStrike" cap="none">
                <a:solidFill>
                  <a:srgbClr val="262626"/>
                </a:solidFill>
                <a:latin typeface="Roboto Light"/>
                <a:ea typeface="Roboto Light"/>
                <a:cs typeface="Roboto Light"/>
                <a:sym typeface="Roboto Light"/>
              </a:rPr>
              <a:t>Pour comprendre les enjeux d’accessibilité, il est essentiel</a:t>
            </a:r>
            <a:endParaRPr/>
          </a:p>
          <a:p>
            <a:pPr marL="0" marR="0" lvl="0" indent="0" algn="ctr" rtl="0">
              <a:lnSpc>
                <a:spcPct val="100000"/>
              </a:lnSpc>
              <a:spcBef>
                <a:spcPts val="0"/>
              </a:spcBef>
              <a:spcAft>
                <a:spcPts val="0"/>
              </a:spcAft>
              <a:buClr>
                <a:srgbClr val="000000"/>
              </a:buClr>
              <a:buSzPts val="3000"/>
              <a:buFont typeface="Arial"/>
              <a:buNone/>
            </a:pPr>
            <a:r>
              <a:rPr lang="fr-FR" sz="3000" b="0" i="0" u="none" strike="noStrike" cap="none">
                <a:solidFill>
                  <a:srgbClr val="262626"/>
                </a:solidFill>
                <a:latin typeface="Roboto Light"/>
                <a:ea typeface="Roboto Light"/>
                <a:cs typeface="Roboto Light"/>
                <a:sym typeface="Roboto Light"/>
              </a:rPr>
              <a:t> de se confronter aux difficultés des utilisateurs.</a:t>
            </a:r>
            <a:endParaRPr sz="1400" b="0" i="0" u="none" strike="noStrike" cap="none">
              <a:solidFill>
                <a:srgbClr val="000000"/>
              </a:solidFill>
              <a:latin typeface="Arial"/>
              <a:ea typeface="Arial"/>
              <a:cs typeface="Arial"/>
              <a:sym typeface="Arial"/>
            </a:endParaRPr>
          </a:p>
        </p:txBody>
      </p:sp>
      <p:sp>
        <p:nvSpPr>
          <p:cNvPr id="714" name="Google Shape;714;p92"/>
          <p:cNvSpPr/>
          <p:nvPr/>
        </p:nvSpPr>
        <p:spPr>
          <a:xfrm flipH="1">
            <a:off x="11738918" y="3157272"/>
            <a:ext cx="10614453" cy="1490935"/>
          </a:xfrm>
          <a:prstGeom prst="wedgeRoundRectCallout">
            <a:avLst>
              <a:gd name="adj1" fmla="val -21442"/>
              <a:gd name="adj2" fmla="val 99515"/>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715" name="Google Shape;715;p92"/>
          <p:cNvGrpSpPr/>
          <p:nvPr/>
        </p:nvGrpSpPr>
        <p:grpSpPr>
          <a:xfrm>
            <a:off x="16864243" y="5559380"/>
            <a:ext cx="4414484" cy="4414484"/>
            <a:chOff x="10264294" y="5193241"/>
            <a:chExt cx="2331411" cy="2331411"/>
          </a:xfrm>
        </p:grpSpPr>
        <p:pic>
          <p:nvPicPr>
            <p:cNvPr id="716" name="Google Shape;716;p92"/>
            <p:cNvPicPr preferRelativeResize="0"/>
            <p:nvPr/>
          </p:nvPicPr>
          <p:blipFill rotWithShape="1">
            <a:blip r:embed="rId5">
              <a:alphaModFix/>
            </a:blip>
            <a:srcRect/>
            <a:stretch/>
          </p:blipFill>
          <p:spPr>
            <a:xfrm>
              <a:off x="10264294" y="5193241"/>
              <a:ext cx="2331411" cy="2331411"/>
            </a:xfrm>
            <a:prstGeom prst="rect">
              <a:avLst/>
            </a:prstGeom>
            <a:noFill/>
            <a:ln>
              <a:noFill/>
            </a:ln>
          </p:spPr>
        </p:pic>
        <p:pic>
          <p:nvPicPr>
            <p:cNvPr id="717" name="Google Shape;717;p92"/>
            <p:cNvPicPr preferRelativeResize="0"/>
            <p:nvPr/>
          </p:nvPicPr>
          <p:blipFill rotWithShape="1">
            <a:blip r:embed="rId6">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8"/>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42</a:t>
            </a:fld>
            <a:endParaRPr/>
          </a:p>
        </p:txBody>
      </p:sp>
      <p:sp>
        <p:nvSpPr>
          <p:cNvPr id="500" name="Google Shape;500;p88"/>
          <p:cNvSpPr txBox="1">
            <a:spLocks noGrp="1"/>
          </p:cNvSpPr>
          <p:nvPr>
            <p:ph type="subTitle" idx="1"/>
          </p:nvPr>
        </p:nvSpPr>
        <p:spPr>
          <a:xfrm>
            <a:off x="9933301" y="5684709"/>
            <a:ext cx="11720833" cy="293583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fr-FR" sz="7200" b="1">
                <a:solidFill>
                  <a:srgbClr val="E30C17"/>
                </a:solidFill>
              </a:rPr>
              <a:t>AUDIT </a:t>
            </a:r>
            <a:br>
              <a:rPr lang="fr-FR" sz="7200" b="1"/>
            </a:br>
            <a:r>
              <a:rPr lang="fr-FR" sz="7200" b="1"/>
              <a:t>			</a:t>
            </a:r>
            <a:r>
              <a:rPr lang="fr-FR" sz="7200" b="1">
                <a:solidFill>
                  <a:schemeClr val="lt1"/>
                </a:solidFill>
              </a:rPr>
              <a:t>ACCESSIBILITE </a:t>
            </a:r>
            <a:endParaRPr/>
          </a:p>
          <a:p>
            <a:pPr marL="0" lvl="0" indent="0" algn="l" rtl="0">
              <a:lnSpc>
                <a:spcPct val="100000"/>
              </a:lnSpc>
              <a:spcBef>
                <a:spcPts val="1867"/>
              </a:spcBef>
              <a:spcAft>
                <a:spcPts val="0"/>
              </a:spcAft>
              <a:buSzPct val="100000"/>
              <a:buNone/>
            </a:pPr>
            <a:r>
              <a:rPr lang="fr-FR" sz="7200" b="1">
                <a:solidFill>
                  <a:schemeClr val="lt1"/>
                </a:solidFill>
              </a:rPr>
              <a:t>			NUMERIQUE</a:t>
            </a:r>
            <a:endParaRPr sz="7200" b="1">
              <a:solidFill>
                <a:srgbClr val="E30C17"/>
              </a:solidFill>
            </a:endParaRPr>
          </a:p>
          <a:p>
            <a:pPr marL="0" lvl="0" indent="0" algn="l" rtl="0">
              <a:lnSpc>
                <a:spcPct val="100000"/>
              </a:lnSpc>
              <a:spcBef>
                <a:spcPts val="1867"/>
              </a:spcBef>
              <a:spcAft>
                <a:spcPts val="0"/>
              </a:spcAft>
              <a:buNone/>
            </a:pPr>
            <a:endParaRPr/>
          </a:p>
        </p:txBody>
      </p:sp>
      <p:pic>
        <p:nvPicPr>
          <p:cNvPr id="501" name="Google Shape;501;p88" descr="Badge 1 avec un remplissage uni"/>
          <p:cNvPicPr preferRelativeResize="0"/>
          <p:nvPr/>
        </p:nvPicPr>
        <p:blipFill rotWithShape="1">
          <a:blip r:embed="rId3">
            <a:alphaModFix/>
          </a:blip>
          <a:srcRect/>
          <a:stretch/>
        </p:blipFill>
        <p:spPr>
          <a:xfrm>
            <a:off x="7777245" y="3200407"/>
            <a:ext cx="914400" cy="914400"/>
          </a:xfrm>
          <a:prstGeom prst="rect">
            <a:avLst/>
          </a:prstGeom>
          <a:noFill/>
          <a:ln>
            <a:noFill/>
          </a:ln>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FF0000"/>
                </a:solidFill>
                <a:latin typeface="Roboto Light"/>
                <a:ea typeface="Roboto Light"/>
                <a:cs typeface="Roboto Light"/>
                <a:sym typeface="Roboto Light"/>
              </a:rPr>
              <a:t>AUDITS</a:t>
            </a:r>
            <a:r>
              <a:rPr lang="fr-FR" sz="4400" b="0" i="0" u="none" strike="noStrike" cap="none">
                <a:solidFill>
                  <a:srgbClr val="262626"/>
                </a:solidFill>
                <a:latin typeface="Roboto Light"/>
                <a:ea typeface="Roboto Light"/>
                <a:cs typeface="Roboto Light"/>
                <a:sym typeface="Roboto Light"/>
              </a:rPr>
              <a:t> DES OUTILS NUM</a:t>
            </a:r>
            <a:r>
              <a:rPr lang="fr-FR" sz="4400" b="0" i="0" u="none" strike="noStrike" cap="none">
                <a:solidFill>
                  <a:schemeClr val="lt1"/>
                </a:solidFill>
                <a:latin typeface="Roboto Light"/>
                <a:ea typeface="Roboto Light"/>
                <a:cs typeface="Roboto Light"/>
                <a:sym typeface="Roboto Light"/>
              </a:rPr>
              <a:t>É</a:t>
            </a:r>
            <a:r>
              <a:rPr lang="fr-FR" sz="4400" b="0" i="0" u="none" strike="noStrike" cap="none">
                <a:solidFill>
                  <a:srgbClr val="262626"/>
                </a:solidFill>
                <a:latin typeface="Roboto Light"/>
                <a:ea typeface="Roboto Light"/>
                <a:cs typeface="Roboto Light"/>
                <a:sym typeface="Roboto Light"/>
              </a:rPr>
              <a:t>RIQUES</a:t>
            </a:r>
            <a:endParaRPr sz="4400" b="0" i="0" u="none" strike="noStrike" cap="none">
              <a:solidFill>
                <a:schemeClr val="lt1"/>
              </a:solidFill>
              <a:latin typeface="Roboto Light"/>
              <a:ea typeface="Roboto Light"/>
              <a:cs typeface="Roboto Light"/>
              <a:sym typeface="Roboto Light"/>
            </a:endParaRPr>
          </a:p>
        </p:txBody>
      </p:sp>
      <p:sp>
        <p:nvSpPr>
          <p:cNvPr id="508" name="Google Shape;508;p25"/>
          <p:cNvSpPr/>
          <p:nvPr/>
        </p:nvSpPr>
        <p:spPr>
          <a:xfrm>
            <a:off x="3646656" y="2777517"/>
            <a:ext cx="6071199" cy="7924799"/>
          </a:xfrm>
          <a:prstGeom prst="roundRect">
            <a:avLst>
              <a:gd name="adj" fmla="val 16667"/>
            </a:avLst>
          </a:prstGeom>
          <a:noFill/>
          <a:ln w="38100" cap="flat" cmpd="sng">
            <a:solidFill>
              <a:srgbClr val="007E7D"/>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509" name="Google Shape;509;p25"/>
          <p:cNvSpPr/>
          <p:nvPr/>
        </p:nvSpPr>
        <p:spPr>
          <a:xfrm>
            <a:off x="3646657" y="2736551"/>
            <a:ext cx="6071198" cy="2209330"/>
          </a:xfrm>
          <a:prstGeom prst="round2SameRect">
            <a:avLst>
              <a:gd name="adj1" fmla="val 50000"/>
              <a:gd name="adj2" fmla="val 0"/>
            </a:avLst>
          </a:prstGeom>
          <a:solidFill>
            <a:srgbClr val="005453"/>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510" name="Google Shape;510;p25"/>
          <p:cNvSpPr/>
          <p:nvPr/>
        </p:nvSpPr>
        <p:spPr>
          <a:xfrm>
            <a:off x="3818104" y="5408052"/>
            <a:ext cx="5728299" cy="4093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fr-FR" sz="2600" b="0" i="0" u="none" strike="noStrike" cap="none">
                <a:solidFill>
                  <a:srgbClr val="262626"/>
                </a:solidFill>
                <a:latin typeface="Roboto Light"/>
                <a:ea typeface="Roboto Light"/>
                <a:cs typeface="Roboto Light"/>
                <a:sym typeface="Roboto Light"/>
              </a:rPr>
              <a:t>Toute interface numérique de votre entreprise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2600"/>
              <a:buFont typeface="Arial"/>
              <a:buChar char="•"/>
            </a:pPr>
            <a:r>
              <a:rPr lang="fr-FR" sz="2600" b="0" i="0" u="none" strike="noStrike" cap="none">
                <a:solidFill>
                  <a:srgbClr val="262626"/>
                </a:solidFill>
                <a:latin typeface="Roboto Light"/>
                <a:ea typeface="Roboto Light"/>
                <a:cs typeface="Roboto Light"/>
                <a:sym typeface="Roboto Light"/>
              </a:rPr>
              <a:t>à destination des </a:t>
            </a:r>
            <a:r>
              <a:rPr lang="fr-FR" sz="2600" b="1" i="0" u="none" strike="noStrike" cap="none">
                <a:solidFill>
                  <a:srgbClr val="262626"/>
                </a:solidFill>
                <a:latin typeface="Roboto Light"/>
                <a:ea typeface="Roboto Light"/>
                <a:cs typeface="Roboto Light"/>
                <a:sym typeface="Roboto Light"/>
              </a:rPr>
              <a:t>clients</a:t>
            </a:r>
            <a:r>
              <a:rPr lang="fr-FR" sz="2600" b="0" i="0" u="none" strike="noStrike" cap="none">
                <a:solidFill>
                  <a:srgbClr val="262626"/>
                </a:solidFill>
                <a:latin typeface="Roboto Light"/>
                <a:ea typeface="Roboto Light"/>
                <a:cs typeface="Roboto Light"/>
                <a:sym typeface="Roboto Light"/>
              </a:rPr>
              <a:t> ou des </a:t>
            </a:r>
            <a:r>
              <a:rPr lang="fr-FR" sz="2600" b="1" i="0" u="none" strike="noStrike" cap="none">
                <a:solidFill>
                  <a:srgbClr val="262626"/>
                </a:solidFill>
                <a:latin typeface="Roboto Light"/>
                <a:ea typeface="Roboto Light"/>
                <a:cs typeface="Roboto Light"/>
                <a:sym typeface="Roboto Light"/>
              </a:rPr>
              <a:t>collaborateurs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2600"/>
              <a:buFont typeface="Arial"/>
              <a:buChar char="•"/>
            </a:pPr>
            <a:r>
              <a:rPr lang="fr-FR" sz="2600" b="0" i="0" u="none" strike="noStrike" cap="none">
                <a:solidFill>
                  <a:srgbClr val="262626"/>
                </a:solidFill>
                <a:latin typeface="Roboto Light"/>
                <a:ea typeface="Roboto Light"/>
                <a:cs typeface="Roboto Light"/>
                <a:sym typeface="Roboto Light"/>
              </a:rPr>
              <a:t>peu importe le </a:t>
            </a:r>
            <a:r>
              <a:rPr lang="fr-FR" sz="2600" b="1" i="0" u="none" strike="noStrike" cap="none">
                <a:solidFill>
                  <a:srgbClr val="262626"/>
                </a:solidFill>
                <a:latin typeface="Roboto Light"/>
                <a:ea typeface="Roboto Light"/>
                <a:cs typeface="Roboto Light"/>
                <a:sym typeface="Roboto Light"/>
              </a:rPr>
              <a:t>support</a:t>
            </a:r>
            <a:r>
              <a:rPr lang="fr-FR" sz="2600" b="0" i="0" u="none" strike="noStrike" cap="none">
                <a:solidFill>
                  <a:srgbClr val="262626"/>
                </a:solidFill>
                <a:latin typeface="Roboto Light"/>
                <a:ea typeface="Roboto Light"/>
                <a:cs typeface="Roboto Light"/>
                <a:sym typeface="Roboto Light"/>
              </a:rPr>
              <a:t> (ordinateur, smartphone, tablette, écran interactif, …)</a:t>
            </a:r>
            <a:endParaRPr sz="1400" b="0" i="0" u="none" strike="noStrike" cap="none">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chemeClr val="dk1"/>
              </a:buClr>
              <a:buSzPts val="2600"/>
              <a:buFont typeface="Arial"/>
              <a:buNone/>
            </a:pPr>
            <a:endParaRPr sz="26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600"/>
              <a:buFont typeface="Arial"/>
              <a:buNone/>
            </a:pPr>
            <a:r>
              <a:rPr lang="fr-FR" sz="2600" b="0" i="0" u="none" strike="noStrike" cap="none">
                <a:solidFill>
                  <a:srgbClr val="262626"/>
                </a:solidFill>
                <a:latin typeface="Roboto Light"/>
                <a:ea typeface="Roboto Light"/>
                <a:cs typeface="Roboto Light"/>
                <a:sym typeface="Roboto Light"/>
              </a:rPr>
              <a:t>Doit être accessible au regard du RGAA.</a:t>
            </a:r>
            <a:endParaRPr sz="1400" b="0" i="0" u="none" strike="noStrike" cap="none">
              <a:solidFill>
                <a:srgbClr val="000000"/>
              </a:solidFill>
              <a:latin typeface="Arial"/>
              <a:ea typeface="Arial"/>
              <a:cs typeface="Arial"/>
              <a:sym typeface="Arial"/>
            </a:endParaRPr>
          </a:p>
        </p:txBody>
      </p:sp>
      <p:sp>
        <p:nvSpPr>
          <p:cNvPr id="511" name="Google Shape;511;p25"/>
          <p:cNvSpPr/>
          <p:nvPr/>
        </p:nvSpPr>
        <p:spPr>
          <a:xfrm>
            <a:off x="3937046" y="3371250"/>
            <a:ext cx="5490416"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chemeClr val="dk2"/>
                </a:solidFill>
                <a:latin typeface="Roboto Light"/>
                <a:ea typeface="Roboto Light"/>
                <a:cs typeface="Roboto Light"/>
                <a:sym typeface="Roboto Light"/>
              </a:rPr>
              <a:t>Qu’est-ce qu’un outil numérique ?</a:t>
            </a:r>
            <a:endParaRPr sz="1400" b="0" i="0" u="none" strike="noStrike" cap="none">
              <a:solidFill>
                <a:srgbClr val="000000"/>
              </a:solidFill>
              <a:latin typeface="Arial"/>
              <a:ea typeface="Arial"/>
              <a:cs typeface="Arial"/>
              <a:sym typeface="Arial"/>
            </a:endParaRPr>
          </a:p>
        </p:txBody>
      </p:sp>
      <p:sp>
        <p:nvSpPr>
          <p:cNvPr id="512" name="Google Shape;512;p25"/>
          <p:cNvSpPr/>
          <p:nvPr/>
        </p:nvSpPr>
        <p:spPr>
          <a:xfrm>
            <a:off x="13266906" y="2777517"/>
            <a:ext cx="6071199" cy="7924799"/>
          </a:xfrm>
          <a:prstGeom prst="roundRect">
            <a:avLst>
              <a:gd name="adj" fmla="val 16667"/>
            </a:avLst>
          </a:prstGeom>
          <a:noFill/>
          <a:ln w="38100" cap="flat" cmpd="sng">
            <a:solidFill>
              <a:srgbClr val="007E7D"/>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513" name="Google Shape;513;p25"/>
          <p:cNvSpPr/>
          <p:nvPr/>
        </p:nvSpPr>
        <p:spPr>
          <a:xfrm>
            <a:off x="13266907" y="2736551"/>
            <a:ext cx="6071198" cy="2209330"/>
          </a:xfrm>
          <a:prstGeom prst="round2SameRect">
            <a:avLst>
              <a:gd name="adj1" fmla="val 50000"/>
              <a:gd name="adj2" fmla="val 0"/>
            </a:avLst>
          </a:prstGeom>
          <a:solidFill>
            <a:srgbClr val="005453"/>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514" name="Google Shape;514;p25"/>
          <p:cNvSpPr/>
          <p:nvPr/>
        </p:nvSpPr>
        <p:spPr>
          <a:xfrm>
            <a:off x="13438354" y="5523916"/>
            <a:ext cx="5728299"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fr-FR" sz="2600" b="0" i="0" u="none" strike="noStrike" cap="none">
                <a:solidFill>
                  <a:srgbClr val="262626"/>
                </a:solidFill>
                <a:latin typeface="Roboto Light"/>
                <a:ea typeface="Roboto Light"/>
                <a:cs typeface="Roboto Light"/>
                <a:sym typeface="Roboto Light"/>
              </a:rPr>
              <a:t>Pour savoir si c’est le cas, il faut </a:t>
            </a:r>
            <a:r>
              <a:rPr lang="fr-FR" sz="2600" b="1" i="0" u="none" strike="noStrike" cap="none">
                <a:solidFill>
                  <a:srgbClr val="262626"/>
                </a:solidFill>
                <a:latin typeface="Roboto Light"/>
                <a:ea typeface="Roboto Light"/>
                <a:cs typeface="Roboto Light"/>
                <a:sym typeface="Roboto Light"/>
              </a:rPr>
              <a:t>auditer</a:t>
            </a:r>
            <a:r>
              <a:rPr lang="fr-FR" sz="2600" b="0" i="0" u="none" strike="noStrike" cap="none">
                <a:solidFill>
                  <a:srgbClr val="262626"/>
                </a:solidFill>
                <a:latin typeface="Roboto Light"/>
                <a:ea typeface="Roboto Light"/>
                <a:cs typeface="Roboto Light"/>
                <a:sym typeface="Roboto Light"/>
              </a:rPr>
              <a:t> l’outil en question.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r>
              <a:rPr lang="fr-FR" sz="2600" b="0" i="0" u="none" strike="noStrike" cap="none">
                <a:solidFill>
                  <a:srgbClr val="262626"/>
                </a:solidFill>
                <a:latin typeface="Roboto Light"/>
                <a:ea typeface="Roboto Light"/>
                <a:cs typeface="Roboto Light"/>
                <a:sym typeface="Roboto Light"/>
              </a:rPr>
              <a:t>Un audit consiste à </a:t>
            </a:r>
            <a:r>
              <a:rPr lang="fr-FR" sz="2600" b="1" i="0" u="none" strike="noStrike" cap="none">
                <a:solidFill>
                  <a:srgbClr val="262626"/>
                </a:solidFill>
                <a:latin typeface="Roboto Light"/>
                <a:ea typeface="Roboto Light"/>
                <a:cs typeface="Roboto Light"/>
                <a:sym typeface="Roboto Light"/>
              </a:rPr>
              <a:t>vérifier la conformité des critères du RGAA</a:t>
            </a:r>
            <a:r>
              <a:rPr lang="fr-FR" sz="2600" b="0" i="0" u="none" strike="noStrike" cap="none">
                <a:solidFill>
                  <a:srgbClr val="262626"/>
                </a:solidFill>
                <a:latin typeface="Roboto Light"/>
                <a:ea typeface="Roboto Light"/>
                <a:cs typeface="Roboto Light"/>
                <a:sym typeface="Roboto Light"/>
              </a:rPr>
              <a:t> sur un ensemble de pages définies en amont.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600"/>
              <a:buFont typeface="Arial"/>
              <a:buNone/>
            </a:pPr>
            <a:r>
              <a:rPr lang="fr-FR" sz="2600" b="0" i="0" u="none" strike="noStrike" cap="none">
                <a:solidFill>
                  <a:srgbClr val="262626"/>
                </a:solidFill>
                <a:latin typeface="Roboto Light"/>
                <a:ea typeface="Roboto Light"/>
                <a:cs typeface="Roboto Light"/>
                <a:sym typeface="Roboto Light"/>
              </a:rPr>
              <a:t>On obtient un </a:t>
            </a:r>
            <a:r>
              <a:rPr lang="fr-FR" sz="2600" b="1" i="0" u="none" strike="noStrike" cap="none">
                <a:solidFill>
                  <a:srgbClr val="262626"/>
                </a:solidFill>
                <a:latin typeface="Roboto Light"/>
                <a:ea typeface="Roboto Light"/>
                <a:cs typeface="Roboto Light"/>
                <a:sym typeface="Roboto Light"/>
              </a:rPr>
              <a:t>score sur 100</a:t>
            </a:r>
            <a:r>
              <a:rPr lang="fr-FR" sz="2600" b="0" i="0" u="none" strike="noStrike" cap="none">
                <a:solidFill>
                  <a:srgbClr val="262626"/>
                </a:solidFill>
                <a:latin typeface="Roboto Light"/>
                <a:ea typeface="Roboto Light"/>
                <a:cs typeface="Roboto Light"/>
                <a:sym typeface="Roboto Light"/>
              </a:rPr>
              <a:t>, qui doit être affiché sur l’outil.</a:t>
            </a:r>
            <a:endParaRPr sz="1400" b="0" i="0" u="none" strike="noStrike" cap="none">
              <a:solidFill>
                <a:srgbClr val="000000"/>
              </a:solidFill>
              <a:latin typeface="Arial"/>
              <a:ea typeface="Arial"/>
              <a:cs typeface="Arial"/>
              <a:sym typeface="Arial"/>
            </a:endParaRPr>
          </a:p>
        </p:txBody>
      </p:sp>
      <p:sp>
        <p:nvSpPr>
          <p:cNvPr id="515" name="Google Shape;515;p25"/>
          <p:cNvSpPr/>
          <p:nvPr/>
        </p:nvSpPr>
        <p:spPr>
          <a:xfrm>
            <a:off x="13557296" y="3637950"/>
            <a:ext cx="549041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chemeClr val="dk2"/>
                </a:solidFill>
                <a:latin typeface="Roboto Light"/>
                <a:ea typeface="Roboto Light"/>
                <a:cs typeface="Roboto Light"/>
                <a:sym typeface="Roboto Light"/>
              </a:rPr>
              <a:t>Qu’est-ce qu’un audit ?</a:t>
            </a:r>
            <a:endParaRPr sz="1400" b="0" i="0" u="none" strike="noStrike" cap="none">
              <a:solidFill>
                <a:srgbClr val="000000"/>
              </a:solidFill>
              <a:latin typeface="Arial"/>
              <a:ea typeface="Arial"/>
              <a:cs typeface="Arial"/>
              <a:sym typeface="Arial"/>
            </a:endParaRPr>
          </a:p>
        </p:txBody>
      </p:sp>
      <p:sp>
        <p:nvSpPr>
          <p:cNvPr id="516" name="Google Shape;516;p25"/>
          <p:cNvSpPr/>
          <p:nvPr/>
        </p:nvSpPr>
        <p:spPr>
          <a:xfrm>
            <a:off x="10130305" y="6400800"/>
            <a:ext cx="2724151" cy="666750"/>
          </a:xfrm>
          <a:prstGeom prst="rightArrow">
            <a:avLst>
              <a:gd name="adj1" fmla="val 50000"/>
              <a:gd name="adj2" fmla="val 50000"/>
            </a:avLst>
          </a:prstGeom>
          <a:noFill/>
          <a:ln w="9525" cap="flat" cmpd="sng">
            <a:solidFill>
              <a:srgbClr val="007E7D"/>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6"/>
          <p:cNvSpPr/>
          <p:nvPr/>
        </p:nvSpPr>
        <p:spPr>
          <a:xfrm>
            <a:off x="1291385" y="3153757"/>
            <a:ext cx="11140564" cy="6001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L’évaluation est réalisée sur un </a:t>
            </a:r>
            <a:r>
              <a:rPr lang="fr-FR" sz="3200" b="1" i="0" u="none" strike="noStrike" cap="none">
                <a:solidFill>
                  <a:srgbClr val="262626"/>
                </a:solidFill>
                <a:latin typeface="Roboto Light"/>
                <a:ea typeface="Roboto Light"/>
                <a:cs typeface="Roboto Light"/>
                <a:sym typeface="Roboto Light"/>
              </a:rPr>
              <a:t>échantillon</a:t>
            </a:r>
            <a:r>
              <a:rPr lang="fr-FR" sz="3200" b="0" i="0" u="none" strike="noStrike" cap="none">
                <a:solidFill>
                  <a:srgbClr val="262626"/>
                </a:solidFill>
                <a:latin typeface="Roboto Light"/>
                <a:ea typeface="Roboto Light"/>
                <a:cs typeface="Roboto Light"/>
                <a:sym typeface="Roboto Light"/>
              </a:rPr>
              <a:t> de pages </a:t>
            </a:r>
            <a:r>
              <a:rPr lang="fr-FR" sz="3200" b="1" i="0" u="none" strike="noStrike" cap="none">
                <a:solidFill>
                  <a:srgbClr val="262626"/>
                </a:solidFill>
                <a:latin typeface="Roboto Light"/>
                <a:ea typeface="Roboto Light"/>
                <a:cs typeface="Roboto Light"/>
                <a:sym typeface="Roboto Light"/>
              </a:rPr>
              <a:t>représentatif</a:t>
            </a:r>
            <a:r>
              <a:rPr lang="fr-FR" sz="32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L’échantillon porte au moins sur les pages suivantes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d’accueil</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contact</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mentions légales</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 accessibilité »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plan du site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d’aide</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page d’authentification</a:t>
            </a:r>
            <a:endParaRPr sz="1400" b="0" i="0" u="none" strike="noStrike" cap="none">
              <a:solidFill>
                <a:srgbClr val="000000"/>
              </a:solidFill>
              <a:latin typeface="Arial"/>
              <a:ea typeface="Arial"/>
              <a:cs typeface="Arial"/>
              <a:sym typeface="Arial"/>
            </a:endParaRPr>
          </a:p>
        </p:txBody>
      </p:sp>
      <p:sp>
        <p:nvSpPr>
          <p:cNvPr id="523" name="Google Shape;523;p2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CONSTRUIRE UN </a:t>
            </a:r>
            <a:r>
              <a:rPr lang="fr-FR" sz="4400" b="1" i="0" u="none" strike="noStrike" cap="none">
                <a:solidFill>
                  <a:srgbClr val="FF0000"/>
                </a:solidFill>
                <a:latin typeface="Roboto Light"/>
                <a:ea typeface="Roboto Light"/>
                <a:cs typeface="Roboto Light"/>
                <a:sym typeface="Roboto Light"/>
              </a:rPr>
              <a:t>ÉCHANTILLON D’AUDIT</a:t>
            </a:r>
            <a:endParaRPr sz="1400" b="0" i="0" u="none" strike="noStrike" cap="none">
              <a:solidFill>
                <a:srgbClr val="000000"/>
              </a:solidFill>
              <a:latin typeface="Arial"/>
              <a:ea typeface="Arial"/>
              <a:cs typeface="Arial"/>
              <a:sym typeface="Arial"/>
            </a:endParaRPr>
          </a:p>
        </p:txBody>
      </p:sp>
      <p:pic>
        <p:nvPicPr>
          <p:cNvPr id="524" name="Google Shape;524;p26"/>
          <p:cNvPicPr preferRelativeResize="0"/>
          <p:nvPr/>
        </p:nvPicPr>
        <p:blipFill rotWithShape="1">
          <a:blip r:embed="rId3">
            <a:alphaModFix/>
          </a:blip>
          <a:srcRect/>
          <a:stretch/>
        </p:blipFill>
        <p:spPr>
          <a:xfrm>
            <a:off x="13268528" y="729271"/>
            <a:ext cx="8300087" cy="10551706"/>
          </a:xfrm>
          <a:prstGeom prst="rect">
            <a:avLst/>
          </a:prstGeom>
          <a:noFill/>
          <a:ln>
            <a:noFill/>
          </a:ln>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7"/>
          <p:cNvSpPr/>
          <p:nvPr/>
        </p:nvSpPr>
        <p:spPr>
          <a:xfrm>
            <a:off x="1291385" y="2772757"/>
            <a:ext cx="11140564" cy="6001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Les </a:t>
            </a:r>
            <a:r>
              <a:rPr lang="fr-FR" sz="3200" b="1" i="0" u="none" strike="noStrike" cap="none">
                <a:solidFill>
                  <a:srgbClr val="262626"/>
                </a:solidFill>
                <a:latin typeface="Roboto Light"/>
                <a:ea typeface="Roboto Light"/>
                <a:cs typeface="Roboto Light"/>
                <a:sym typeface="Roboto Light"/>
              </a:rPr>
              <a:t>parcours principaux </a:t>
            </a:r>
            <a:r>
              <a:rPr lang="fr-FR" sz="3200" b="0" i="0" u="none" strike="noStrike" cap="none">
                <a:solidFill>
                  <a:srgbClr val="262626"/>
                </a:solidFill>
                <a:latin typeface="Roboto Light"/>
                <a:ea typeface="Roboto Light"/>
                <a:cs typeface="Roboto Light"/>
                <a:sym typeface="Roboto Light"/>
              </a:rPr>
              <a:t>du site ou de l’app =&gt; Doivent être </a:t>
            </a:r>
            <a:r>
              <a:rPr lang="fr-FR" sz="3200" b="1" i="0" u="none" strike="noStrike" cap="none">
                <a:solidFill>
                  <a:srgbClr val="262626"/>
                </a:solidFill>
                <a:latin typeface="Roboto Light"/>
                <a:ea typeface="Roboto Light"/>
                <a:cs typeface="Roboto Light"/>
                <a:sym typeface="Roboto Light"/>
              </a:rPr>
              <a:t>représentatifs</a:t>
            </a:r>
            <a:r>
              <a:rPr lang="fr-FR" sz="3200" b="0" i="0" u="none" strike="noStrike" cap="none">
                <a:solidFill>
                  <a:srgbClr val="262626"/>
                </a:solidFill>
                <a:latin typeface="Roboto Light"/>
                <a:ea typeface="Roboto Light"/>
                <a:cs typeface="Roboto Light"/>
                <a:sym typeface="Roboto Light"/>
              </a:rPr>
              <a:t> du site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Au moins un document téléchargeable pertinent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 </a:t>
            </a:r>
            <a:r>
              <a:rPr lang="fr-FR" sz="3200" b="1" i="0" u="none" strike="noStrike" cap="none">
                <a:solidFill>
                  <a:srgbClr val="262626"/>
                </a:solidFill>
                <a:latin typeface="Roboto Light"/>
                <a:ea typeface="Roboto Light"/>
                <a:cs typeface="Roboto Light"/>
                <a:sym typeface="Roboto Light"/>
              </a:rPr>
              <a:t>nombre de visiteurs par page </a:t>
            </a:r>
            <a:r>
              <a:rPr lang="fr-FR" sz="3200" b="0" i="0" u="none" strike="noStrike" cap="none">
                <a:solidFill>
                  <a:srgbClr val="262626"/>
                </a:solidFill>
                <a:latin typeface="Roboto Light"/>
                <a:ea typeface="Roboto Light"/>
                <a:cs typeface="Roboto Light"/>
                <a:sym typeface="Roboto Light"/>
              </a:rPr>
              <a:t>peut être pris en compte lors de la constitution de l’échantillon.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 des exemples de pages ayant un aspect sensiblement distinct ou présentant un type de contenu différent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 des pages sélectionnées au hasard représentant au moins 10% des pages de l’échantillon.</a:t>
            </a:r>
            <a:endParaRPr sz="1400" b="0" i="0" u="none" strike="noStrike" cap="none">
              <a:solidFill>
                <a:srgbClr val="000000"/>
              </a:solidFill>
              <a:latin typeface="Arial"/>
              <a:ea typeface="Arial"/>
              <a:cs typeface="Arial"/>
              <a:sym typeface="Arial"/>
            </a:endParaRPr>
          </a:p>
        </p:txBody>
      </p:sp>
      <p:sp>
        <p:nvSpPr>
          <p:cNvPr id="531" name="Google Shape;531;p2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CONSTRUIRE UN </a:t>
            </a:r>
            <a:r>
              <a:rPr lang="fr-FR" sz="4400" b="1" i="0" u="none" strike="noStrike" cap="none">
                <a:solidFill>
                  <a:srgbClr val="FF0000"/>
                </a:solidFill>
                <a:latin typeface="Roboto Light"/>
                <a:ea typeface="Roboto Light"/>
                <a:cs typeface="Roboto Light"/>
                <a:sym typeface="Roboto Light"/>
              </a:rPr>
              <a:t>ÉCHANTILLON D’AUDIT</a:t>
            </a:r>
            <a:endParaRPr sz="1400" b="0" i="0" u="none" strike="noStrike" cap="none">
              <a:solidFill>
                <a:srgbClr val="000000"/>
              </a:solidFill>
              <a:latin typeface="Arial"/>
              <a:ea typeface="Arial"/>
              <a:cs typeface="Arial"/>
              <a:sym typeface="Arial"/>
            </a:endParaRPr>
          </a:p>
        </p:txBody>
      </p:sp>
      <p:pic>
        <p:nvPicPr>
          <p:cNvPr id="532" name="Google Shape;532;p27" descr="F879f8580bde221d3bbaf0a904f254fe"/>
          <p:cNvPicPr preferRelativeResize="0"/>
          <p:nvPr/>
        </p:nvPicPr>
        <p:blipFill rotWithShape="1">
          <a:blip r:embed="rId3">
            <a:alphaModFix/>
          </a:blip>
          <a:srcRect/>
          <a:stretch/>
        </p:blipFill>
        <p:spPr>
          <a:xfrm>
            <a:off x="14831967" y="525294"/>
            <a:ext cx="6217162" cy="11284085"/>
          </a:xfrm>
          <a:prstGeom prst="rect">
            <a:avLst/>
          </a:prstGeom>
          <a:noFill/>
          <a:ln>
            <a:noFill/>
          </a:ln>
        </p:spPr>
      </p:pic>
      <p:sp>
        <p:nvSpPr>
          <p:cNvPr id="533" name="Google Shape;533;p27"/>
          <p:cNvSpPr/>
          <p:nvPr/>
        </p:nvSpPr>
        <p:spPr>
          <a:xfrm>
            <a:off x="895350" y="9522983"/>
            <a:ext cx="8972550" cy="1951840"/>
          </a:xfrm>
          <a:prstGeom prst="roundRect">
            <a:avLst>
              <a:gd name="adj" fmla="val 16667"/>
            </a:avLst>
          </a:prstGeom>
          <a:solidFill>
            <a:srgbClr val="007E7D"/>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534" name="Google Shape;534;p27"/>
          <p:cNvSpPr/>
          <p:nvPr/>
        </p:nvSpPr>
        <p:spPr>
          <a:xfrm>
            <a:off x="1982321" y="10405756"/>
            <a:ext cx="788557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Selon la diversité des contenus et services : 10-15 pages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Au delà de 15 pages : découper en plusieurs audits.</a:t>
            </a:r>
            <a:endParaRPr sz="1400" b="0" i="0" u="none" strike="noStrike" cap="none">
              <a:solidFill>
                <a:srgbClr val="000000"/>
              </a:solidFill>
              <a:latin typeface="Arial"/>
              <a:ea typeface="Arial"/>
              <a:cs typeface="Arial"/>
              <a:sym typeface="Arial"/>
            </a:endParaRPr>
          </a:p>
        </p:txBody>
      </p:sp>
      <p:sp>
        <p:nvSpPr>
          <p:cNvPr id="535" name="Google Shape;535;p27"/>
          <p:cNvSpPr/>
          <p:nvPr/>
        </p:nvSpPr>
        <p:spPr>
          <a:xfrm>
            <a:off x="1982321" y="9769855"/>
            <a:ext cx="674257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1" i="0" u="none" strike="noStrike" cap="none">
                <a:solidFill>
                  <a:schemeClr val="dk2"/>
                </a:solidFill>
                <a:latin typeface="Roboto Light"/>
                <a:ea typeface="Roboto Light"/>
                <a:cs typeface="Roboto Light"/>
                <a:sym typeface="Roboto Light"/>
              </a:rPr>
              <a:t>Combien de pages pour un audit ?</a:t>
            </a:r>
            <a:endParaRPr sz="1400" b="0" i="0" u="none" strike="noStrike" cap="none">
              <a:solidFill>
                <a:srgbClr val="000000"/>
              </a:solidFill>
              <a:latin typeface="Arial"/>
              <a:ea typeface="Arial"/>
              <a:cs typeface="Arial"/>
              <a:sym typeface="Arial"/>
            </a:endParaRPr>
          </a:p>
        </p:txBody>
      </p:sp>
      <p:pic>
        <p:nvPicPr>
          <p:cNvPr id="536" name="Google Shape;536;p27"/>
          <p:cNvPicPr preferRelativeResize="0"/>
          <p:nvPr/>
        </p:nvPicPr>
        <p:blipFill rotWithShape="1">
          <a:blip r:embed="rId4">
            <a:alphaModFix/>
          </a:blip>
          <a:srcRect/>
          <a:stretch/>
        </p:blipFill>
        <p:spPr>
          <a:xfrm>
            <a:off x="1135029" y="10105839"/>
            <a:ext cx="786127" cy="786127"/>
          </a:xfrm>
          <a:prstGeom prst="rect">
            <a:avLst/>
          </a:prstGeom>
          <a:noFill/>
          <a:ln>
            <a:noFill/>
          </a:ln>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p:nvPr/>
        </p:nvSpPr>
        <p:spPr>
          <a:xfrm>
            <a:off x="2895600" y="3533810"/>
            <a:ext cx="17068799" cy="5733979"/>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sng" strike="noStrike" cap="none">
                <a:solidFill>
                  <a:srgbClr val="262626"/>
                </a:solidFill>
                <a:latin typeface="Roboto Light"/>
                <a:ea typeface="Roboto Light"/>
                <a:cs typeface="Roboto Light"/>
                <a:sym typeface="Roboto Light"/>
              </a:rPr>
              <a:t>EXERCICE</a:t>
            </a:r>
            <a:r>
              <a:rPr lang="fr-FR" sz="60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rgbClr val="262626"/>
                </a:solidFill>
                <a:latin typeface="Roboto Light"/>
                <a:ea typeface="Roboto Light"/>
                <a:cs typeface="Roboto Light"/>
                <a:sym typeface="Roboto Light"/>
              </a:rPr>
              <a:t>IDENTIFIER LES </a:t>
            </a:r>
            <a:r>
              <a:rPr lang="fr-FR" sz="6000" b="1" i="0" u="none" strike="noStrike" cap="none">
                <a:solidFill>
                  <a:srgbClr val="FF0000"/>
                </a:solidFill>
                <a:latin typeface="Roboto Light"/>
                <a:ea typeface="Roboto Light"/>
                <a:cs typeface="Roboto Light"/>
                <a:sym typeface="Roboto Light"/>
              </a:rPr>
              <a:t>PAGES À AUDITER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rgbClr val="262626"/>
                </a:solidFill>
                <a:latin typeface="Roboto Light"/>
                <a:ea typeface="Roboto Light"/>
                <a:cs typeface="Roboto Light"/>
                <a:sym typeface="Roboto Light"/>
              </a:rPr>
              <a:t>D’UN SITE INTERNET</a:t>
            </a:r>
            <a:endParaRPr sz="6000" b="1" i="0" u="none" strike="noStrike" cap="none">
              <a:solidFill>
                <a:srgbClr val="ED4857"/>
              </a:solidFill>
              <a:latin typeface="Roboto Light"/>
              <a:ea typeface="Roboto Light"/>
              <a:cs typeface="Roboto Light"/>
              <a:sym typeface="Roboto Light"/>
            </a:endParaRP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chemeClr val="lt1"/>
                </a:solidFill>
                <a:latin typeface="Roboto Light"/>
                <a:ea typeface="Roboto Light"/>
                <a:cs typeface="Roboto Light"/>
                <a:sym typeface="Roboto Light"/>
              </a:rPr>
              <a:t>MODALITÉS DE L’EXERCICE</a:t>
            </a:r>
            <a:endParaRPr sz="1400" b="0" i="0" u="none" strike="noStrike" cap="none">
              <a:solidFill>
                <a:srgbClr val="000000"/>
              </a:solidFill>
              <a:latin typeface="Arial"/>
              <a:ea typeface="Arial"/>
              <a:cs typeface="Arial"/>
              <a:sym typeface="Arial"/>
            </a:endParaRPr>
          </a:p>
        </p:txBody>
      </p:sp>
      <p:sp>
        <p:nvSpPr>
          <p:cNvPr id="548" name="Google Shape;548;p29"/>
          <p:cNvSpPr/>
          <p:nvPr/>
        </p:nvSpPr>
        <p:spPr>
          <a:xfrm>
            <a:off x="2929685" y="3413214"/>
            <a:ext cx="1261511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Durée de l’exercice : </a:t>
            </a:r>
            <a:r>
              <a:rPr lang="fr-FR" sz="3200" b="1" i="0" u="none" strike="noStrike" cap="none">
                <a:solidFill>
                  <a:srgbClr val="262626"/>
                </a:solidFill>
                <a:latin typeface="Roboto Light"/>
                <a:ea typeface="Roboto Light"/>
                <a:cs typeface="Roboto Light"/>
                <a:sym typeface="Roboto Light"/>
              </a:rPr>
              <a:t>20 minutes</a:t>
            </a:r>
            <a:endParaRPr sz="1400" b="0" i="0" u="none" strike="noStrike" cap="none">
              <a:solidFill>
                <a:srgbClr val="000000"/>
              </a:solidFill>
              <a:latin typeface="Arial"/>
              <a:ea typeface="Arial"/>
              <a:cs typeface="Arial"/>
              <a:sym typeface="Arial"/>
            </a:endParaRPr>
          </a:p>
        </p:txBody>
      </p:sp>
      <p:sp>
        <p:nvSpPr>
          <p:cNvPr id="549" name="Google Shape;549;p29"/>
          <p:cNvSpPr/>
          <p:nvPr/>
        </p:nvSpPr>
        <p:spPr>
          <a:xfrm>
            <a:off x="2929685" y="4788063"/>
            <a:ext cx="12615115"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1 site à utiliser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 site de votre entreprise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Identifier les </a:t>
            </a:r>
            <a:r>
              <a:rPr lang="fr-FR" sz="3200" b="1" i="0" u="none" strike="noStrike" cap="none">
                <a:solidFill>
                  <a:srgbClr val="262626"/>
                </a:solidFill>
                <a:latin typeface="Roboto Light"/>
                <a:ea typeface="Roboto Light"/>
                <a:cs typeface="Roboto Light"/>
                <a:sym typeface="Roboto Light"/>
              </a:rPr>
              <a:t>parcours principaux </a:t>
            </a:r>
            <a:r>
              <a:rPr lang="fr-FR" sz="3200" b="0" i="0" u="none" strike="noStrike" cap="none">
                <a:solidFill>
                  <a:srgbClr val="262626"/>
                </a:solidFill>
                <a:latin typeface="Roboto Light"/>
                <a:ea typeface="Roboto Light"/>
                <a:cs typeface="Roboto Light"/>
                <a:sym typeface="Roboto Light"/>
              </a:rPr>
              <a:t>du site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Ne pas oublier les </a:t>
            </a:r>
            <a:r>
              <a:rPr lang="fr-FR" sz="3200" b="1" i="0" u="none" strike="noStrike" cap="none">
                <a:solidFill>
                  <a:srgbClr val="262626"/>
                </a:solidFill>
                <a:latin typeface="Roboto Light"/>
                <a:ea typeface="Roboto Light"/>
                <a:cs typeface="Roboto Light"/>
                <a:sym typeface="Roboto Light"/>
              </a:rPr>
              <a:t>pages obligatoires </a:t>
            </a:r>
            <a:r>
              <a:rPr lang="fr-FR" sz="32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0"/>
          <p:cNvSpPr/>
          <p:nvPr/>
        </p:nvSpPr>
        <p:spPr>
          <a:xfrm>
            <a:off x="1291385" y="4313122"/>
            <a:ext cx="7281115" cy="64940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dirty="0">
                <a:solidFill>
                  <a:srgbClr val="262626"/>
                </a:solidFill>
                <a:latin typeface="Roboto Light"/>
                <a:ea typeface="Roboto Light"/>
                <a:cs typeface="Roboto Light"/>
                <a:sym typeface="Roboto Light"/>
              </a:rPr>
              <a:t>3 livrables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dirty="0">
                <a:solidFill>
                  <a:srgbClr val="262626"/>
                </a:solidFill>
                <a:latin typeface="Roboto Light"/>
                <a:ea typeface="Roboto Light"/>
                <a:cs typeface="Roboto Light"/>
                <a:sym typeface="Roboto Light"/>
              </a:rPr>
              <a:t>Un </a:t>
            </a:r>
            <a:r>
              <a:rPr lang="fr-FR" sz="3200" b="1" i="0" u="none" strike="noStrike" cap="none" dirty="0">
                <a:solidFill>
                  <a:srgbClr val="262626"/>
                </a:solidFill>
                <a:latin typeface="Roboto Light"/>
                <a:ea typeface="Roboto Light"/>
                <a:cs typeface="Roboto Light"/>
                <a:sym typeface="Roboto Light"/>
              </a:rPr>
              <a:t>tableau de conformité</a:t>
            </a:r>
            <a:endParaRPr sz="3200" b="0" i="0" u="none" strike="noStrike" cap="none" dirty="0">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dirty="0">
                <a:solidFill>
                  <a:srgbClr val="262626"/>
                </a:solidFill>
                <a:latin typeface="Roboto Light"/>
                <a:ea typeface="Roboto Light"/>
                <a:cs typeface="Roboto Light"/>
                <a:sym typeface="Roboto Light"/>
              </a:rPr>
              <a:t>Un </a:t>
            </a:r>
            <a:r>
              <a:rPr lang="fr-FR" sz="3200" b="1" i="0" u="none" strike="noStrike" cap="none" dirty="0">
                <a:solidFill>
                  <a:srgbClr val="262626"/>
                </a:solidFill>
                <a:latin typeface="Roboto Light"/>
                <a:ea typeface="Roboto Light"/>
                <a:cs typeface="Roboto Light"/>
                <a:sym typeface="Roboto Light"/>
              </a:rPr>
              <a:t>rapport détaillé</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dirty="0">
                <a:solidFill>
                  <a:srgbClr val="262626"/>
                </a:solidFill>
                <a:latin typeface="Roboto Light"/>
                <a:ea typeface="Roboto Light"/>
                <a:cs typeface="Roboto Light"/>
                <a:sym typeface="Roboto Light"/>
              </a:rPr>
              <a:t>Une</a:t>
            </a:r>
            <a:r>
              <a:rPr lang="fr-FR" sz="3200" b="1" i="0" u="none" strike="noStrike" cap="none" dirty="0">
                <a:solidFill>
                  <a:srgbClr val="262626"/>
                </a:solidFill>
                <a:latin typeface="Roboto Light"/>
                <a:ea typeface="Roboto Light"/>
                <a:cs typeface="Roboto Light"/>
                <a:sym typeface="Roboto Light"/>
              </a:rPr>
              <a:t> déclaration d’accessibilité</a:t>
            </a:r>
          </a:p>
          <a:p>
            <a:pPr marL="457200" marR="0" lvl="0" indent="-457200" algn="l" rtl="0">
              <a:lnSpc>
                <a:spcPct val="100000"/>
              </a:lnSpc>
              <a:spcBef>
                <a:spcPts val="0"/>
              </a:spcBef>
              <a:spcAft>
                <a:spcPts val="0"/>
              </a:spcAft>
              <a:buClr>
                <a:srgbClr val="262626"/>
              </a:buClr>
              <a:buSzPts val="3200"/>
              <a:buFont typeface="Arial"/>
              <a:buChar char="•"/>
            </a:pPr>
            <a:endParaRPr lang="fr-FR" sz="3200" b="1"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endParaRPr lang="fr-FR" sz="3200" b="1"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endParaRPr lang="fr-FR" sz="3200" b="1" dirty="0">
              <a:solidFill>
                <a:srgbClr val="262626"/>
              </a:solidFill>
              <a:latin typeface="Roboto Light"/>
              <a:ea typeface="Roboto Light"/>
              <a:cs typeface="Roboto Light"/>
              <a:sym typeface="Roboto Light"/>
            </a:endParaRPr>
          </a:p>
          <a:p>
            <a:pPr marR="0" lvl="0" algn="l" rtl="0">
              <a:lnSpc>
                <a:spcPct val="100000"/>
              </a:lnSpc>
              <a:spcBef>
                <a:spcPts val="0"/>
              </a:spcBef>
              <a:spcAft>
                <a:spcPts val="0"/>
              </a:spcAft>
              <a:buClr>
                <a:srgbClr val="262626"/>
              </a:buClr>
              <a:buSzPts val="3200"/>
            </a:pPr>
            <a:endParaRPr lang="fr-FR" sz="3200" b="1" i="0" u="none" strike="noStrike" cap="none" dirty="0">
              <a:solidFill>
                <a:srgbClr val="262626"/>
              </a:solidFill>
              <a:latin typeface="Roboto Light"/>
              <a:ea typeface="Roboto Light"/>
              <a:cs typeface="Roboto Light"/>
              <a:sym typeface="Roboto Light"/>
            </a:endParaRPr>
          </a:p>
          <a:p>
            <a:pPr marR="0" lvl="0" algn="l" rtl="0">
              <a:lnSpc>
                <a:spcPct val="100000"/>
              </a:lnSpc>
              <a:spcBef>
                <a:spcPts val="0"/>
              </a:spcBef>
              <a:spcAft>
                <a:spcPts val="0"/>
              </a:spcAft>
              <a:buClr>
                <a:srgbClr val="262626"/>
              </a:buClr>
              <a:buSzPts val="3200"/>
            </a:pPr>
            <a:endParaRPr lang="fr-FR" sz="3200" b="1" dirty="0">
              <a:solidFill>
                <a:srgbClr val="262626"/>
              </a:solidFill>
              <a:latin typeface="Roboto Light"/>
              <a:ea typeface="Roboto Light"/>
              <a:cs typeface="Roboto Light"/>
              <a:sym typeface="Roboto Light"/>
            </a:endParaRPr>
          </a:p>
          <a:p>
            <a:pPr marR="0" lvl="0" algn="l" rtl="0">
              <a:lnSpc>
                <a:spcPct val="100000"/>
              </a:lnSpc>
              <a:spcBef>
                <a:spcPts val="0"/>
              </a:spcBef>
              <a:spcAft>
                <a:spcPts val="0"/>
              </a:spcAft>
              <a:buClr>
                <a:srgbClr val="262626"/>
              </a:buClr>
              <a:buSzPts val="3200"/>
            </a:pPr>
            <a:endParaRPr lang="fr-FR" sz="1600" dirty="0">
              <a:solidFill>
                <a:srgbClr val="262626"/>
              </a:solidFill>
              <a:latin typeface="Roboto Light"/>
              <a:ea typeface="Roboto Light"/>
              <a:cs typeface="Roboto Light"/>
              <a:sym typeface="Roboto Light"/>
            </a:endParaRPr>
          </a:p>
          <a:p>
            <a:pPr marR="0" lvl="0" algn="l" rtl="0">
              <a:lnSpc>
                <a:spcPct val="100000"/>
              </a:lnSpc>
              <a:spcBef>
                <a:spcPts val="0"/>
              </a:spcBef>
              <a:spcAft>
                <a:spcPts val="0"/>
              </a:spcAft>
              <a:buClr>
                <a:srgbClr val="262626"/>
              </a:buClr>
              <a:buSzPts val="3200"/>
            </a:pPr>
            <a:r>
              <a:rPr lang="fr-FR" sz="1600" b="1" dirty="0">
                <a:solidFill>
                  <a:srgbClr val="262626"/>
                </a:solidFill>
                <a:latin typeface="Roboto Light"/>
                <a:ea typeface="Roboto Light"/>
                <a:cs typeface="Roboto Light"/>
              </a:rPr>
              <a:t>Ressource : </a:t>
            </a:r>
            <a:r>
              <a:rPr lang="fr-FR" sz="1600" dirty="0">
                <a:solidFill>
                  <a:srgbClr val="262626"/>
                </a:solidFill>
                <a:latin typeface="Roboto Light"/>
                <a:ea typeface="Roboto Light"/>
                <a:cs typeface="Roboto Light"/>
              </a:rPr>
              <a:t>https://accessibilite.numerique.gouv.fr/methode/criteres-et-tests/</a:t>
            </a:r>
            <a:endParaRPr sz="1600" dirty="0">
              <a:solidFill>
                <a:srgbClr val="262626"/>
              </a:solidFill>
              <a:latin typeface="Roboto Light"/>
              <a:ea typeface="Roboto Light"/>
              <a:cs typeface="Roboto Light"/>
            </a:endParaRPr>
          </a:p>
        </p:txBody>
      </p:sp>
      <p:sp>
        <p:nvSpPr>
          <p:cNvPr id="556" name="Google Shape;556;p30"/>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LES </a:t>
            </a:r>
            <a:r>
              <a:rPr lang="fr-FR" sz="4400" b="1" i="0" u="none" strike="noStrike" cap="none">
                <a:solidFill>
                  <a:srgbClr val="ED4857"/>
                </a:solidFill>
                <a:latin typeface="Roboto Light"/>
                <a:ea typeface="Roboto Light"/>
                <a:cs typeface="Roboto Light"/>
                <a:sym typeface="Roboto Light"/>
              </a:rPr>
              <a:t>RÉSULTATS</a:t>
            </a:r>
            <a:r>
              <a:rPr lang="fr-FR" sz="4400" b="0" i="0" u="none" strike="noStrike" cap="none">
                <a:solidFill>
                  <a:schemeClr val="lt1"/>
                </a:solidFill>
                <a:latin typeface="Roboto Light"/>
                <a:ea typeface="Roboto Light"/>
                <a:cs typeface="Roboto Light"/>
                <a:sym typeface="Roboto Light"/>
              </a:rPr>
              <a:t> D’UN AUDIT</a:t>
            </a:r>
            <a:endParaRPr sz="1400" b="0" i="0" u="none" strike="noStrike" cap="none">
              <a:solidFill>
                <a:srgbClr val="000000"/>
              </a:solidFill>
              <a:latin typeface="Arial"/>
              <a:ea typeface="Arial"/>
              <a:cs typeface="Arial"/>
              <a:sym typeface="Arial"/>
            </a:endParaRPr>
          </a:p>
        </p:txBody>
      </p:sp>
      <p:pic>
        <p:nvPicPr>
          <p:cNvPr id="557" name="Google Shape;557;p30"/>
          <p:cNvPicPr preferRelativeResize="0"/>
          <p:nvPr/>
        </p:nvPicPr>
        <p:blipFill rotWithShape="1">
          <a:blip r:embed="rId3">
            <a:alphaModFix/>
          </a:blip>
          <a:srcRect/>
          <a:stretch/>
        </p:blipFill>
        <p:spPr>
          <a:xfrm>
            <a:off x="9377464" y="2955490"/>
            <a:ext cx="12416445" cy="3563769"/>
          </a:xfrm>
          <a:prstGeom prst="rect">
            <a:avLst/>
          </a:prstGeom>
          <a:noFill/>
          <a:ln>
            <a:noFill/>
          </a:ln>
        </p:spPr>
      </p:pic>
      <p:pic>
        <p:nvPicPr>
          <p:cNvPr id="558" name="Google Shape;558;p30"/>
          <p:cNvPicPr preferRelativeResize="0"/>
          <p:nvPr/>
        </p:nvPicPr>
        <p:blipFill rotWithShape="1">
          <a:blip r:embed="rId4">
            <a:alphaModFix/>
          </a:blip>
          <a:srcRect/>
          <a:stretch/>
        </p:blipFill>
        <p:spPr>
          <a:xfrm>
            <a:off x="9377464" y="7207798"/>
            <a:ext cx="12416445" cy="1914166"/>
          </a:xfrm>
          <a:prstGeom prst="rect">
            <a:avLst/>
          </a:prstGeom>
          <a:noFill/>
          <a:ln>
            <a:noFill/>
          </a:ln>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1"/>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PARLONS DU </a:t>
            </a:r>
            <a:r>
              <a:rPr lang="fr-FR" sz="4400" b="0" i="0" u="none" strike="noStrike" cap="none">
                <a:solidFill>
                  <a:srgbClr val="FF0000"/>
                </a:solidFill>
                <a:latin typeface="Roboto Light"/>
                <a:ea typeface="Roboto Light"/>
                <a:cs typeface="Roboto Light"/>
                <a:sym typeface="Roboto Light"/>
              </a:rPr>
              <a:t>TAUX DE CONFORMITÉ…</a:t>
            </a:r>
            <a:endParaRPr sz="4400" b="0" i="0" u="none" strike="noStrike" cap="none">
              <a:solidFill>
                <a:schemeClr val="lt1"/>
              </a:solidFill>
              <a:latin typeface="Roboto Light"/>
              <a:ea typeface="Roboto Light"/>
              <a:cs typeface="Roboto Light"/>
              <a:sym typeface="Roboto Light"/>
            </a:endParaRPr>
          </a:p>
        </p:txBody>
      </p:sp>
      <p:pic>
        <p:nvPicPr>
          <p:cNvPr id="565" name="Google Shape;565;p31" descr="Une image contenant texte, personne, intérieur&#10;&#10;Description générée automatiquement"/>
          <p:cNvPicPr preferRelativeResize="0"/>
          <p:nvPr/>
        </p:nvPicPr>
        <p:blipFill rotWithShape="1">
          <a:blip r:embed="rId3">
            <a:alphaModFix/>
          </a:blip>
          <a:srcRect/>
          <a:stretch/>
        </p:blipFill>
        <p:spPr>
          <a:xfrm>
            <a:off x="1291385" y="3124201"/>
            <a:ext cx="10435772" cy="5870122"/>
          </a:xfrm>
          <a:prstGeom prst="rect">
            <a:avLst/>
          </a:prstGeom>
          <a:noFill/>
          <a:ln>
            <a:noFill/>
          </a:ln>
        </p:spPr>
      </p:pic>
      <p:sp>
        <p:nvSpPr>
          <p:cNvPr id="566" name="Google Shape;566;p31"/>
          <p:cNvSpPr/>
          <p:nvPr/>
        </p:nvSpPr>
        <p:spPr>
          <a:xfrm>
            <a:off x="12699613" y="4289547"/>
            <a:ext cx="8869002"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2 affirmations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Noto Sans Symbols"/>
              <a:buChar char="❑"/>
            </a:pPr>
            <a:r>
              <a:rPr lang="fr-FR" sz="3200" b="0" i="0" u="none" strike="noStrike" cap="none">
                <a:solidFill>
                  <a:srgbClr val="262626"/>
                </a:solidFill>
                <a:latin typeface="Roboto Light"/>
                <a:ea typeface="Roboto Light"/>
                <a:cs typeface="Roboto Light"/>
                <a:sym typeface="Roboto Light"/>
              </a:rPr>
              <a:t>Un taux de conformité de 100%, c’est le Graal de tout référent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Noto Sans Symbols"/>
              <a:buChar char="❑"/>
            </a:pPr>
            <a:r>
              <a:rPr lang="fr-FR" sz="3200" b="0" i="0" u="none" strike="noStrike" cap="none">
                <a:solidFill>
                  <a:srgbClr val="262626"/>
                </a:solidFill>
                <a:latin typeface="Roboto Light"/>
                <a:ea typeface="Roboto Light"/>
                <a:cs typeface="Roboto Light"/>
                <a:sym typeface="Roboto Light"/>
              </a:rPr>
              <a:t>Vous êtes pénalisés si vous n’atteignez pas ce taux de 100%</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a:t>
            </a:r>
            <a:r>
              <a:rPr lang="fr-FR" sz="4400" b="1" i="0" u="none" strike="noStrike" cap="none">
                <a:solidFill>
                  <a:srgbClr val="FF0000"/>
                </a:solidFill>
                <a:latin typeface="Roboto Light"/>
                <a:ea typeface="Roboto Light"/>
                <a:cs typeface="Roboto Light"/>
                <a:sym typeface="Roboto Light"/>
              </a:rPr>
              <a:t>ACCESSIBILITÉ NUMÉRIQUE </a:t>
            </a:r>
            <a:r>
              <a:rPr lang="fr-FR" sz="4400" b="1" i="0" u="none" strike="noStrike" cap="none">
                <a:solidFill>
                  <a:schemeClr val="lt1"/>
                </a:solidFill>
                <a:latin typeface="Roboto Light"/>
                <a:ea typeface="Roboto Light"/>
                <a:cs typeface="Roboto Light"/>
                <a:sym typeface="Roboto Light"/>
              </a:rPr>
              <a:t>: DÉFINITION</a:t>
            </a:r>
            <a:endParaRPr sz="4400" b="0" i="0" u="none" strike="noStrike" cap="none">
              <a:solidFill>
                <a:schemeClr val="lt1"/>
              </a:solidFill>
              <a:latin typeface="Roboto Light"/>
              <a:ea typeface="Roboto Light"/>
              <a:cs typeface="Roboto Light"/>
              <a:sym typeface="Roboto Light"/>
            </a:endParaRPr>
          </a:p>
        </p:txBody>
      </p:sp>
      <p:sp>
        <p:nvSpPr>
          <p:cNvPr id="105" name="Google Shape;105;p68"/>
          <p:cNvSpPr/>
          <p:nvPr/>
        </p:nvSpPr>
        <p:spPr>
          <a:xfrm>
            <a:off x="1291385" y="3769330"/>
            <a:ext cx="13632314" cy="5262939"/>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Le terme accessibilité est associé à l'idée d'avoir accès.</a:t>
            </a:r>
            <a:br>
              <a:rPr lang="fr-FR" sz="2800" b="0" i="0" u="none" strike="noStrike" cap="none">
                <a:solidFill>
                  <a:srgbClr val="000000"/>
                </a:solidFill>
                <a:latin typeface="Roboto Light"/>
                <a:ea typeface="Roboto Light"/>
                <a:cs typeface="Roboto Light"/>
                <a:sym typeface="Roboto Light"/>
              </a:rPr>
            </a:b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Dans la vie courante, le handicap physique est symbolisé par un logo fauteuil roulant. On identifie les accès où le handicap est pris en compte quand on voit ce logo.</a:t>
            </a:r>
            <a:br>
              <a:rPr lang="fr-FR" sz="2800" b="0" i="0" u="none" strike="noStrike" cap="none">
                <a:solidFill>
                  <a:srgbClr val="000000"/>
                </a:solidFill>
                <a:latin typeface="Roboto Light"/>
                <a:ea typeface="Roboto Light"/>
                <a:cs typeface="Roboto Light"/>
                <a:sym typeface="Roboto Light"/>
              </a:rPr>
            </a:br>
            <a:br>
              <a:rPr lang="fr-FR" sz="2800" b="0" i="0" u="none" strike="noStrike" cap="none">
                <a:solidFill>
                  <a:srgbClr val="000000"/>
                </a:solidFill>
                <a:latin typeface="Roboto Light"/>
                <a:ea typeface="Roboto Light"/>
                <a:cs typeface="Roboto Light"/>
                <a:sym typeface="Roboto Light"/>
              </a:rPr>
            </a:br>
            <a:endParaRPr sz="2800" b="0" i="0" u="none" strike="noStrike" cap="none">
              <a:solidFill>
                <a:srgbClr val="000000"/>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1" i="0" u="none" strike="noStrike" cap="none">
                <a:solidFill>
                  <a:srgbClr val="000000"/>
                </a:solidFill>
                <a:latin typeface="Roboto Light"/>
                <a:ea typeface="Roboto Light"/>
                <a:cs typeface="Roboto Light"/>
                <a:sym typeface="Roboto Light"/>
              </a:rPr>
              <a:t>Comment définir le handicap?</a:t>
            </a:r>
            <a:endParaRPr/>
          </a:p>
          <a:p>
            <a:pPr marL="0" marR="0" lvl="3" indent="0" algn="l" rtl="0">
              <a:lnSpc>
                <a:spcPct val="100000"/>
              </a:lnSpc>
              <a:spcBef>
                <a:spcPts val="0"/>
              </a:spcBef>
              <a:spcAft>
                <a:spcPts val="0"/>
              </a:spcAft>
              <a:buNone/>
            </a:pPr>
            <a:endParaRPr sz="2800" b="1" i="0" u="none" strike="noStrike" cap="none">
              <a:solidFill>
                <a:srgbClr val="262626"/>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On parle de situation de handicap lorsqu’une personne ayant une déficience se trouve </a:t>
            </a:r>
            <a:r>
              <a:rPr lang="fr-FR" sz="2800" b="1" i="0" u="none" strike="noStrike" cap="none">
                <a:solidFill>
                  <a:srgbClr val="000000"/>
                </a:solidFill>
                <a:latin typeface="Roboto Light"/>
                <a:ea typeface="Roboto Light"/>
                <a:cs typeface="Roboto Light"/>
                <a:sym typeface="Roboto Light"/>
              </a:rPr>
              <a:t>empêchée</a:t>
            </a:r>
            <a:r>
              <a:rPr lang="fr-FR" sz="2800" b="0" i="0" u="none" strike="noStrike" cap="none">
                <a:solidFill>
                  <a:srgbClr val="000000"/>
                </a:solidFill>
                <a:latin typeface="Roboto Light"/>
                <a:ea typeface="Roboto Light"/>
                <a:cs typeface="Roboto Light"/>
                <a:sym typeface="Roboto Light"/>
              </a:rPr>
              <a:t> de faire quelque chose </a:t>
            </a:r>
            <a:r>
              <a:rPr lang="fr-FR" sz="2800" b="1" i="0" u="none" strike="noStrike" cap="none">
                <a:solidFill>
                  <a:srgbClr val="000000"/>
                </a:solidFill>
                <a:latin typeface="Roboto Light"/>
                <a:ea typeface="Roboto Light"/>
                <a:cs typeface="Roboto Light"/>
                <a:sym typeface="Roboto Light"/>
              </a:rPr>
              <a:t>du fait de l’inadaptation</a:t>
            </a:r>
            <a:r>
              <a:rPr lang="fr-FR" sz="2800" b="0" i="0" u="none" strike="noStrike" cap="none">
                <a:solidFill>
                  <a:srgbClr val="000000"/>
                </a:solidFill>
                <a:latin typeface="Roboto Light"/>
                <a:ea typeface="Roboto Light"/>
                <a:cs typeface="Roboto Light"/>
                <a:sym typeface="Roboto Light"/>
              </a:rPr>
              <a:t> </a:t>
            </a:r>
            <a:r>
              <a:rPr lang="fr-FR" sz="2800" b="1" i="0" u="none" strike="noStrike" cap="none">
                <a:solidFill>
                  <a:srgbClr val="000000"/>
                </a:solidFill>
                <a:latin typeface="Roboto Light"/>
                <a:ea typeface="Roboto Light"/>
                <a:cs typeface="Roboto Light"/>
                <a:sym typeface="Roboto Light"/>
              </a:rPr>
              <a:t>de son environnement </a:t>
            </a:r>
            <a:r>
              <a:rPr lang="fr-FR" sz="2800" b="0" i="0" u="none" strike="noStrike" cap="none">
                <a:solidFill>
                  <a:srgbClr val="000000"/>
                </a:solidFill>
                <a:latin typeface="Roboto Light"/>
                <a:ea typeface="Roboto Light"/>
                <a:cs typeface="Roboto Light"/>
                <a:sym typeface="Roboto Light"/>
              </a:rPr>
              <a:t>à ses capacités.</a:t>
            </a:r>
            <a:endParaRPr/>
          </a:p>
          <a:p>
            <a:pPr marL="0" marR="0" lvl="3" indent="0" algn="l" rtl="0">
              <a:lnSpc>
                <a:spcPct val="100000"/>
              </a:lnSpc>
              <a:spcBef>
                <a:spcPts val="0"/>
              </a:spcBef>
              <a:spcAft>
                <a:spcPts val="0"/>
              </a:spcAft>
              <a:buNone/>
            </a:pPr>
            <a:endParaRPr sz="2800" b="1" i="0" u="none" strike="noStrike" cap="none">
              <a:solidFill>
                <a:srgbClr val="262626"/>
              </a:solidFill>
              <a:latin typeface="Roboto Light"/>
              <a:ea typeface="Roboto Light"/>
              <a:cs typeface="Roboto Light"/>
              <a:sym typeface="Roboto Light"/>
            </a:endParaRPr>
          </a:p>
        </p:txBody>
      </p:sp>
      <p:sp>
        <p:nvSpPr>
          <p:cNvPr id="106" name="Google Shape;106;p68"/>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pic>
        <p:nvPicPr>
          <p:cNvPr id="107" name="Google Shape;107;p68" descr="Une image contenant symbole, logo, Police, cercle&#10;&#10;Description générée automatiquement"/>
          <p:cNvPicPr preferRelativeResize="0"/>
          <p:nvPr/>
        </p:nvPicPr>
        <p:blipFill rotWithShape="1">
          <a:blip r:embed="rId3">
            <a:alphaModFix/>
          </a:blip>
          <a:srcRect/>
          <a:stretch/>
        </p:blipFill>
        <p:spPr>
          <a:xfrm>
            <a:off x="16639402" y="4147385"/>
            <a:ext cx="3811030" cy="3811030"/>
          </a:xfrm>
          <a:prstGeom prst="rect">
            <a:avLst/>
          </a:prstGeom>
          <a:noFill/>
          <a:ln>
            <a:noFill/>
          </a:ln>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PARLONS DU </a:t>
            </a:r>
            <a:r>
              <a:rPr lang="fr-FR" sz="4400" b="0" i="0" u="none" strike="noStrike" cap="none">
                <a:solidFill>
                  <a:srgbClr val="FF0000"/>
                </a:solidFill>
                <a:latin typeface="Roboto Light"/>
                <a:ea typeface="Roboto Light"/>
                <a:cs typeface="Roboto Light"/>
                <a:sym typeface="Roboto Light"/>
              </a:rPr>
              <a:t>TAUX DE CONFORMITÉ…</a:t>
            </a:r>
            <a:endParaRPr sz="4400" b="0" i="0" u="none" strike="noStrike" cap="none">
              <a:solidFill>
                <a:schemeClr val="lt1"/>
              </a:solidFill>
              <a:latin typeface="Roboto Light"/>
              <a:ea typeface="Roboto Light"/>
              <a:cs typeface="Roboto Light"/>
              <a:sym typeface="Roboto Light"/>
            </a:endParaRPr>
          </a:p>
        </p:txBody>
      </p:sp>
      <p:sp>
        <p:nvSpPr>
          <p:cNvPr id="573" name="Google Shape;573;p32"/>
          <p:cNvSpPr/>
          <p:nvPr/>
        </p:nvSpPr>
        <p:spPr>
          <a:xfrm>
            <a:off x="4027714" y="9989005"/>
            <a:ext cx="14652172"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 taux de conformité est un </a:t>
            </a:r>
            <a:r>
              <a:rPr lang="fr-FR" sz="3200" b="1" i="0" u="sng" strike="noStrike" cap="none">
                <a:solidFill>
                  <a:srgbClr val="262626"/>
                </a:solidFill>
                <a:latin typeface="Roboto Light"/>
                <a:ea typeface="Roboto Light"/>
                <a:cs typeface="Roboto Light"/>
                <a:sym typeface="Roboto Light"/>
              </a:rPr>
              <a:t>indicateur</a:t>
            </a:r>
            <a:r>
              <a:rPr lang="fr-FR" sz="32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A vous de vous l’approprier et de l’utiliser à bon escient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p:txBody>
      </p:sp>
      <p:sp>
        <p:nvSpPr>
          <p:cNvPr id="574" name="Google Shape;574;p32"/>
          <p:cNvSpPr/>
          <p:nvPr/>
        </p:nvSpPr>
        <p:spPr>
          <a:xfrm>
            <a:off x="1291385" y="4950732"/>
            <a:ext cx="10247086" cy="23544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fr-FR" sz="11500" b="0" i="0" u="none" strike="noStrike" cap="none">
                <a:solidFill>
                  <a:srgbClr val="FF0000"/>
                </a:solidFill>
                <a:latin typeface="Roboto Light"/>
                <a:ea typeface="Roboto Light"/>
                <a:cs typeface="Roboto Light"/>
                <a:sym typeface="Roboto Light"/>
              </a:rPr>
              <a:t>FAUX</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p:txBody>
      </p:sp>
      <p:sp>
        <p:nvSpPr>
          <p:cNvPr id="575" name="Google Shape;575;p32"/>
          <p:cNvSpPr/>
          <p:nvPr/>
        </p:nvSpPr>
        <p:spPr>
          <a:xfrm>
            <a:off x="12699613" y="4289547"/>
            <a:ext cx="8869002"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2 affirmations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Noto Sans Symbols"/>
              <a:buChar char="❑"/>
            </a:pPr>
            <a:r>
              <a:rPr lang="fr-FR" sz="3200" b="0" i="0" u="none" strike="noStrike" cap="none">
                <a:solidFill>
                  <a:srgbClr val="262626"/>
                </a:solidFill>
                <a:latin typeface="Roboto Light"/>
                <a:ea typeface="Roboto Light"/>
                <a:cs typeface="Roboto Light"/>
                <a:sym typeface="Roboto Light"/>
              </a:rPr>
              <a:t>Un taux de conformité de 100%, c’est le Graal de tout référent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Noto Sans Symbols"/>
              <a:buChar char="❑"/>
            </a:pPr>
            <a:r>
              <a:rPr lang="fr-FR" sz="3200" b="0" i="0" u="none" strike="noStrike" cap="none">
                <a:solidFill>
                  <a:srgbClr val="262626"/>
                </a:solidFill>
                <a:latin typeface="Roboto Light"/>
                <a:ea typeface="Roboto Light"/>
                <a:cs typeface="Roboto Light"/>
                <a:sym typeface="Roboto Light"/>
              </a:rPr>
              <a:t>Vous êtes pénalisés si vous n’atteignez pas ce taux de 100%</a:t>
            </a:r>
            <a:endParaRPr sz="1400" b="0" i="0" u="none" strike="noStrike" cap="none">
              <a:solidFill>
                <a:srgbClr val="000000"/>
              </a:solidFill>
              <a:latin typeface="Arial"/>
              <a:ea typeface="Arial"/>
              <a:cs typeface="Arial"/>
              <a:sym typeface="Arial"/>
            </a:endParaRPr>
          </a:p>
        </p:txBody>
      </p:sp>
      <p:cxnSp>
        <p:nvCxnSpPr>
          <p:cNvPr id="576" name="Google Shape;576;p32"/>
          <p:cNvCxnSpPr/>
          <p:nvPr/>
        </p:nvCxnSpPr>
        <p:spPr>
          <a:xfrm rot="10800000" flipH="1">
            <a:off x="13324114" y="4289547"/>
            <a:ext cx="6585857" cy="427128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3"/>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IL N’Y A PAS QUE LE </a:t>
            </a:r>
            <a:r>
              <a:rPr lang="fr-FR" sz="4400" b="0" i="0" u="none" strike="noStrike" cap="none">
                <a:solidFill>
                  <a:srgbClr val="FF0000"/>
                </a:solidFill>
                <a:latin typeface="Roboto Light"/>
                <a:ea typeface="Roboto Light"/>
                <a:cs typeface="Roboto Light"/>
                <a:sym typeface="Roboto Light"/>
              </a:rPr>
              <a:t>TAUX </a:t>
            </a:r>
            <a:r>
              <a:rPr lang="fr-FR" sz="4400" b="0" i="0" u="none" strike="noStrike" cap="none">
                <a:solidFill>
                  <a:srgbClr val="262626"/>
                </a:solidFill>
                <a:latin typeface="Roboto Light"/>
                <a:ea typeface="Roboto Light"/>
                <a:cs typeface="Roboto Light"/>
                <a:sym typeface="Roboto Light"/>
              </a:rPr>
              <a:t>DANS LA VIE…</a:t>
            </a:r>
            <a:endParaRPr sz="1400" b="0" i="0" u="none" strike="noStrike" cap="none">
              <a:solidFill>
                <a:srgbClr val="000000"/>
              </a:solidFill>
              <a:latin typeface="Arial"/>
              <a:ea typeface="Arial"/>
              <a:cs typeface="Arial"/>
              <a:sym typeface="Arial"/>
            </a:endParaRPr>
          </a:p>
        </p:txBody>
      </p:sp>
      <p:sp>
        <p:nvSpPr>
          <p:cNvPr id="583" name="Google Shape;583;p33"/>
          <p:cNvSpPr/>
          <p:nvPr/>
        </p:nvSpPr>
        <p:spPr>
          <a:xfrm>
            <a:off x="1291384" y="3329778"/>
            <a:ext cx="17352216"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Au-delà du taux de conformité, d’autres indicateurs peuvent être utiles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 qualitatif : </a:t>
            </a:r>
            <a:endParaRPr sz="1400" b="0" i="0" u="none" strike="noStrike" cap="none">
              <a:solidFill>
                <a:srgbClr val="000000"/>
              </a:solidFill>
              <a:latin typeface="Arial"/>
              <a:ea typeface="Arial"/>
              <a:cs typeface="Arial"/>
              <a:sym typeface="Arial"/>
            </a:endParaRPr>
          </a:p>
          <a:p>
            <a:pPr marL="2222500" marR="0" lvl="2"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avis clients (mails directs, remontées des stores, …)</a:t>
            </a:r>
            <a:endParaRPr sz="1400" b="0" i="0" u="none" strike="noStrike" cap="none">
              <a:solidFill>
                <a:srgbClr val="000000"/>
              </a:solidFill>
              <a:latin typeface="Arial"/>
              <a:ea typeface="Arial"/>
              <a:cs typeface="Arial"/>
              <a:sym typeface="Arial"/>
            </a:endParaRPr>
          </a:p>
          <a:p>
            <a:pPr marL="2222500" marR="0" lvl="2"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tests utilisateurs</a:t>
            </a:r>
            <a:endParaRPr sz="1400" b="0" i="0" u="none" strike="noStrike" cap="none">
              <a:solidFill>
                <a:srgbClr val="000000"/>
              </a:solidFill>
              <a:latin typeface="Arial"/>
              <a:ea typeface="Arial"/>
              <a:cs typeface="Arial"/>
              <a:sym typeface="Arial"/>
            </a:endParaRPr>
          </a:p>
          <a:p>
            <a:pPr marL="2222500" marR="0" lvl="2"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Les audits d’usage : se concentrer sur un parcours utilisateur plutôt que sur le RGAA </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Votre image sur les forums dédiés au handicap, ou par rapport aux associations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p:nvPr/>
        </p:nvSpPr>
        <p:spPr>
          <a:xfrm>
            <a:off x="1291385" y="3262534"/>
            <a:ext cx="10138615" cy="6001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Les livrables de l’audit peuvent </a:t>
            </a:r>
            <a:r>
              <a:rPr lang="fr-FR" sz="3200" b="1" i="0" u="none" strike="noStrike" cap="none">
                <a:solidFill>
                  <a:srgbClr val="262626"/>
                </a:solidFill>
                <a:latin typeface="Roboto Light"/>
                <a:ea typeface="Roboto Light"/>
                <a:cs typeface="Roboto Light"/>
                <a:sym typeface="Roboto Light"/>
              </a:rPr>
              <a:t>faire peur </a:t>
            </a:r>
            <a:r>
              <a:rPr lang="fr-FR" sz="3200" b="0" i="0" u="none" strike="noStrike" cap="none">
                <a:solidFill>
                  <a:srgbClr val="262626"/>
                </a:solidFill>
                <a:latin typeface="Roboto Light"/>
                <a:ea typeface="Roboto Light"/>
                <a:cs typeface="Roboto Light"/>
                <a:sym typeface="Roboto Light"/>
              </a:rPr>
              <a:t>: énormément de pages à traiter, on ne sait pas forcément par quoi commencer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Le rôle du </a:t>
            </a:r>
            <a:r>
              <a:rPr lang="fr-FR" sz="3200" b="1" i="0" u="none" strike="noStrike" cap="none">
                <a:solidFill>
                  <a:srgbClr val="262626"/>
                </a:solidFill>
                <a:latin typeface="Roboto Light"/>
                <a:ea typeface="Roboto Light"/>
                <a:cs typeface="Roboto Light"/>
                <a:sym typeface="Roboto Light"/>
              </a:rPr>
              <a:t>référent accessibilité </a:t>
            </a:r>
            <a:r>
              <a:rPr lang="fr-FR" sz="3200" b="0" i="0" u="none" strike="noStrike" cap="none">
                <a:solidFill>
                  <a:srgbClr val="262626"/>
                </a:solidFill>
                <a:latin typeface="Roboto Light"/>
                <a:ea typeface="Roboto Light"/>
                <a:cs typeface="Roboto Light"/>
                <a:sym typeface="Roboto Light"/>
              </a:rPr>
              <a:t>: accompagner les équipes dans la résolution des problèmes et suivre l’avancement.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Selon le poste du référent : travailler avec les PO / chefs de projet à la mise en place de tickets accessibilité, recetter les tickets, … ou simplement suivre les échanges avec la société externe.</a:t>
            </a:r>
            <a:endParaRPr sz="1400" b="0" i="0" u="none" strike="noStrike" cap="none">
              <a:solidFill>
                <a:srgbClr val="000000"/>
              </a:solidFill>
              <a:latin typeface="Arial"/>
              <a:ea typeface="Arial"/>
              <a:cs typeface="Arial"/>
              <a:sym typeface="Arial"/>
            </a:endParaRPr>
          </a:p>
        </p:txBody>
      </p:sp>
      <p:sp>
        <p:nvSpPr>
          <p:cNvPr id="590" name="Google Shape;590;p34"/>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GÉRER LES </a:t>
            </a:r>
            <a:r>
              <a:rPr lang="fr-FR" sz="4400" b="1" i="0" u="none" strike="noStrike" cap="none">
                <a:solidFill>
                  <a:srgbClr val="FF0000"/>
                </a:solidFill>
                <a:latin typeface="Roboto Light"/>
                <a:ea typeface="Roboto Light"/>
                <a:cs typeface="Roboto Light"/>
                <a:sym typeface="Roboto Light"/>
              </a:rPr>
              <a:t>RÉSULTATS</a:t>
            </a:r>
            <a:r>
              <a:rPr lang="fr-FR" sz="4400" b="0" i="0" u="none" strike="noStrike" cap="none">
                <a:solidFill>
                  <a:schemeClr val="lt1"/>
                </a:solidFill>
                <a:latin typeface="Roboto Light"/>
                <a:ea typeface="Roboto Light"/>
                <a:cs typeface="Roboto Light"/>
                <a:sym typeface="Roboto Light"/>
              </a:rPr>
              <a:t> D’UN AUDIT</a:t>
            </a:r>
            <a:endParaRPr sz="1400" b="0" i="0" u="none" strike="noStrike" cap="none">
              <a:solidFill>
                <a:srgbClr val="000000"/>
              </a:solidFill>
              <a:latin typeface="Arial"/>
              <a:ea typeface="Arial"/>
              <a:cs typeface="Arial"/>
              <a:sym typeface="Arial"/>
            </a:endParaRPr>
          </a:p>
        </p:txBody>
      </p:sp>
      <p:pic>
        <p:nvPicPr>
          <p:cNvPr id="591" name="Google Shape;591;p34" descr="Une image contenant personne, intérieur, homme, mangeant&#10;&#10;Description générée automatiquement"/>
          <p:cNvPicPr preferRelativeResize="0"/>
          <p:nvPr/>
        </p:nvPicPr>
        <p:blipFill rotWithShape="1">
          <a:blip r:embed="rId3">
            <a:alphaModFix/>
          </a:blip>
          <a:srcRect/>
          <a:stretch/>
        </p:blipFill>
        <p:spPr>
          <a:xfrm>
            <a:off x="11867323" y="3315769"/>
            <a:ext cx="9447908" cy="6170062"/>
          </a:xfrm>
          <a:prstGeom prst="rect">
            <a:avLst/>
          </a:prstGeom>
          <a:noFill/>
          <a:ln>
            <a:noFill/>
          </a:ln>
        </p:spPr>
      </p:pic>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5"/>
          <p:cNvSpPr/>
          <p:nvPr/>
        </p:nvSpPr>
        <p:spPr>
          <a:xfrm>
            <a:off x="1291386" y="3580588"/>
            <a:ext cx="8389328" cy="58169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dirty="0">
                <a:solidFill>
                  <a:srgbClr val="262626"/>
                </a:solidFill>
                <a:latin typeface="Roboto Light"/>
                <a:ea typeface="Roboto Light"/>
                <a:cs typeface="Roboto Light"/>
                <a:sym typeface="Roboto Light"/>
              </a:rPr>
              <a:t>L’audit permet d’identifier* :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dirty="0">
                <a:solidFill>
                  <a:srgbClr val="262626"/>
                </a:solidFill>
                <a:latin typeface="Roboto Light"/>
                <a:ea typeface="Roboto Light"/>
                <a:cs typeface="Roboto Light"/>
                <a:sym typeface="Roboto Light"/>
              </a:rPr>
              <a:t>les </a:t>
            </a:r>
            <a:r>
              <a:rPr lang="fr-FR" sz="3200" b="1" i="0" u="none" strike="noStrike" cap="none" dirty="0">
                <a:solidFill>
                  <a:srgbClr val="262626"/>
                </a:solidFill>
                <a:latin typeface="Roboto Light"/>
                <a:ea typeface="Roboto Light"/>
                <a:cs typeface="Roboto Light"/>
                <a:sym typeface="Roboto Light"/>
              </a:rPr>
              <a:t>points bloquants </a:t>
            </a:r>
            <a:r>
              <a:rPr lang="fr-FR" sz="3200" b="0" i="0" u="none" strike="noStrike" cap="none" dirty="0">
                <a:solidFill>
                  <a:srgbClr val="262626"/>
                </a:solidFill>
                <a:latin typeface="Roboto Light"/>
                <a:ea typeface="Roboto Light"/>
                <a:cs typeface="Roboto Light"/>
                <a:sym typeface="Roboto Light"/>
              </a:rPr>
              <a:t>et les </a:t>
            </a:r>
            <a:r>
              <a:rPr lang="fr-FR" sz="3200" b="1" i="0" u="none" strike="noStrike" cap="none" dirty="0">
                <a:solidFill>
                  <a:srgbClr val="262626"/>
                </a:solidFill>
                <a:latin typeface="Roboto Light"/>
                <a:ea typeface="Roboto Light"/>
                <a:cs typeface="Roboto Light"/>
                <a:sym typeface="Roboto Light"/>
              </a:rPr>
              <a:t>points à améliorer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dirty="0">
                <a:solidFill>
                  <a:srgbClr val="262626"/>
                </a:solidFill>
                <a:latin typeface="Roboto Light"/>
                <a:ea typeface="Roboto Light"/>
                <a:cs typeface="Roboto Light"/>
                <a:sym typeface="Roboto Light"/>
              </a:rPr>
              <a:t>les </a:t>
            </a:r>
            <a:r>
              <a:rPr lang="fr-FR" sz="3200" b="1" i="0" u="none" strike="noStrike" cap="none" dirty="0">
                <a:solidFill>
                  <a:srgbClr val="262626"/>
                </a:solidFill>
                <a:latin typeface="Roboto Light"/>
                <a:ea typeface="Roboto Light"/>
                <a:cs typeface="Roboto Light"/>
                <a:sym typeface="Roboto Light"/>
              </a:rPr>
              <a:t>quick </a:t>
            </a:r>
            <a:r>
              <a:rPr lang="fr-FR" sz="3200" b="1" i="0" u="none" strike="noStrike" cap="none" dirty="0" err="1">
                <a:solidFill>
                  <a:srgbClr val="262626"/>
                </a:solidFill>
                <a:latin typeface="Roboto Light"/>
                <a:ea typeface="Roboto Light"/>
                <a:cs typeface="Roboto Light"/>
                <a:sym typeface="Roboto Light"/>
              </a:rPr>
              <a:t>win</a:t>
            </a:r>
            <a:r>
              <a:rPr lang="fr-FR" sz="3200" b="1" i="0" u="none" strike="noStrike" cap="none" dirty="0">
                <a:solidFill>
                  <a:srgbClr val="262626"/>
                </a:solidFill>
                <a:latin typeface="Roboto Light"/>
                <a:ea typeface="Roboto Light"/>
                <a:cs typeface="Roboto Light"/>
                <a:sym typeface="Roboto Light"/>
              </a:rPr>
              <a:t> </a:t>
            </a:r>
            <a:r>
              <a:rPr lang="fr-FR" sz="3200" b="0" i="0" u="none" strike="noStrike" cap="none" dirty="0">
                <a:solidFill>
                  <a:srgbClr val="262626"/>
                </a:solidFill>
                <a:latin typeface="Roboto Light"/>
                <a:ea typeface="Roboto Light"/>
                <a:cs typeface="Roboto Light"/>
                <a:sym typeface="Roboto Light"/>
              </a:rPr>
              <a:t>: des problèmes qui se règlent facilement et permettent de gagner des points et/ou d’améliorer l’usage</a:t>
            </a:r>
            <a:endParaRPr sz="1400" b="0" i="0" u="none" strike="noStrike" cap="none" dirty="0">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000"/>
              <a:buFont typeface="Arial"/>
              <a:buNone/>
            </a:pPr>
            <a:r>
              <a:rPr lang="fr-FR" sz="2000" b="0" i="1" u="none" strike="noStrike" cap="none" dirty="0">
                <a:solidFill>
                  <a:srgbClr val="262626"/>
                </a:solidFill>
                <a:latin typeface="Roboto Light"/>
                <a:ea typeface="Roboto Light"/>
                <a:cs typeface="Roboto Light"/>
                <a:sym typeface="Roboto Light"/>
              </a:rPr>
              <a:t>*selon le prestataire qui a réalisé l’audit</a:t>
            </a:r>
            <a:endParaRPr sz="1400" b="0" i="0" u="none" strike="noStrike" cap="none" dirty="0">
              <a:solidFill>
                <a:srgbClr val="000000"/>
              </a:solidFill>
              <a:latin typeface="Arial"/>
              <a:ea typeface="Arial"/>
              <a:cs typeface="Arial"/>
              <a:sym typeface="Arial"/>
            </a:endParaRPr>
          </a:p>
        </p:txBody>
      </p:sp>
      <p:sp>
        <p:nvSpPr>
          <p:cNvPr id="598" name="Google Shape;598;p35"/>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GÉRER LES </a:t>
            </a:r>
            <a:r>
              <a:rPr lang="fr-FR" sz="4400" b="1" i="0" u="none" strike="noStrike" cap="none">
                <a:solidFill>
                  <a:srgbClr val="FF0000"/>
                </a:solidFill>
                <a:latin typeface="Roboto Light"/>
                <a:ea typeface="Roboto Light"/>
                <a:cs typeface="Roboto Light"/>
                <a:sym typeface="Roboto Light"/>
              </a:rPr>
              <a:t>RÉSULTATS</a:t>
            </a:r>
            <a:r>
              <a:rPr lang="fr-FR" sz="4400" b="0" i="0" u="none" strike="noStrike" cap="none">
                <a:solidFill>
                  <a:schemeClr val="lt1"/>
                </a:solidFill>
                <a:latin typeface="Roboto Light"/>
                <a:ea typeface="Roboto Light"/>
                <a:cs typeface="Roboto Light"/>
                <a:sym typeface="Roboto Light"/>
              </a:rPr>
              <a:t> D’UN AUDIT</a:t>
            </a:r>
            <a:endParaRPr sz="1400" b="0" i="0" u="none" strike="noStrike" cap="none">
              <a:solidFill>
                <a:srgbClr val="000000"/>
              </a:solidFill>
              <a:latin typeface="Arial"/>
              <a:ea typeface="Arial"/>
              <a:cs typeface="Arial"/>
              <a:sym typeface="Arial"/>
            </a:endParaRPr>
          </a:p>
        </p:txBody>
      </p:sp>
      <p:pic>
        <p:nvPicPr>
          <p:cNvPr id="599" name="Google Shape;599;p35"/>
          <p:cNvPicPr preferRelativeResize="0"/>
          <p:nvPr/>
        </p:nvPicPr>
        <p:blipFill rotWithShape="1">
          <a:blip r:embed="rId3">
            <a:alphaModFix/>
          </a:blip>
          <a:srcRect/>
          <a:stretch/>
        </p:blipFill>
        <p:spPr>
          <a:xfrm>
            <a:off x="10545418" y="3580588"/>
            <a:ext cx="11430000" cy="5715000"/>
          </a:xfrm>
          <a:prstGeom prst="rect">
            <a:avLst/>
          </a:prstGeom>
          <a:noFill/>
          <a:ln>
            <a:noFill/>
          </a:ln>
        </p:spPr>
      </p:pic>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6"/>
          <p:cNvSpPr/>
          <p:nvPr/>
        </p:nvSpPr>
        <p:spPr>
          <a:xfrm>
            <a:off x="1291385" y="3010968"/>
            <a:ext cx="13525282" cy="6986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D’autres éléments peuvent aider à prioriser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Fréquence des défauts sur le site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Niveau de priorité selon le référentiel</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Criticité (avis de l’expert)</a:t>
            </a:r>
            <a:endParaRPr sz="14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Il faut aussi prendre en compte le contexte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Coût et temps de résolution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Aspects financiers et retour sur investissement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Priorités stratégiques, techniques, projets de refonte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Domaine d'application : site, parc, service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Quels outils, quels moyens humains et matériels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p:txBody>
      </p:sp>
      <p:sp>
        <p:nvSpPr>
          <p:cNvPr id="606" name="Google Shape;606;p3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GÉRER LES </a:t>
            </a:r>
            <a:r>
              <a:rPr lang="fr-FR" sz="4400" b="1" i="0" u="none" strike="noStrike" cap="none">
                <a:solidFill>
                  <a:srgbClr val="FF0000"/>
                </a:solidFill>
                <a:latin typeface="Roboto Light"/>
                <a:ea typeface="Roboto Light"/>
                <a:cs typeface="Roboto Light"/>
                <a:sym typeface="Roboto Light"/>
              </a:rPr>
              <a:t>RÉSULTATS</a:t>
            </a:r>
            <a:r>
              <a:rPr lang="fr-FR" sz="4400" b="0" i="0" u="none" strike="noStrike" cap="none">
                <a:solidFill>
                  <a:schemeClr val="lt1"/>
                </a:solidFill>
                <a:latin typeface="Roboto Light"/>
                <a:ea typeface="Roboto Light"/>
                <a:cs typeface="Roboto Light"/>
                <a:sym typeface="Roboto Light"/>
              </a:rPr>
              <a:t> D’UN AUDIT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QUE FAIRE </a:t>
            </a:r>
            <a:r>
              <a:rPr lang="fr-FR" sz="4400" b="1" i="0" u="none" strike="noStrike" cap="none">
                <a:solidFill>
                  <a:srgbClr val="FF0000"/>
                </a:solidFill>
                <a:latin typeface="Roboto Light"/>
                <a:ea typeface="Roboto Light"/>
                <a:cs typeface="Roboto Light"/>
                <a:sym typeface="Roboto Light"/>
              </a:rPr>
              <a:t>APRÈS UN AUDIT</a:t>
            </a:r>
            <a:r>
              <a:rPr lang="fr-FR" sz="4400" b="0" i="0" u="none" strike="noStrike" cap="none">
                <a:solidFill>
                  <a:schemeClr val="lt1"/>
                </a:solidFill>
                <a:latin typeface="Roboto Light"/>
                <a:ea typeface="Roboto Light"/>
                <a:cs typeface="Roboto Light"/>
                <a:sym typeface="Roboto Light"/>
              </a:rPr>
              <a:t> ?</a:t>
            </a:r>
            <a:endParaRPr sz="4400" b="1" i="0" u="none" strike="noStrike" cap="none">
              <a:solidFill>
                <a:srgbClr val="ED4857"/>
              </a:solidFill>
              <a:latin typeface="Roboto Light"/>
              <a:ea typeface="Roboto Light"/>
              <a:cs typeface="Roboto Light"/>
              <a:sym typeface="Roboto Light"/>
            </a:endParaRPr>
          </a:p>
        </p:txBody>
      </p:sp>
      <p:sp>
        <p:nvSpPr>
          <p:cNvPr id="613" name="Google Shape;613;p37"/>
          <p:cNvSpPr/>
          <p:nvPr/>
        </p:nvSpPr>
        <p:spPr>
          <a:xfrm>
            <a:off x="1434925" y="2820686"/>
            <a:ext cx="17832789" cy="7848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800" b="0" i="0" u="none" strike="noStrike" cap="none" dirty="0">
                <a:solidFill>
                  <a:srgbClr val="000000"/>
                </a:solidFill>
                <a:latin typeface="Roboto Light"/>
                <a:ea typeface="Roboto Light"/>
                <a:cs typeface="Roboto Light"/>
                <a:sym typeface="Roboto Light"/>
              </a:rPr>
              <a:t>Après avoir obtenu les résultats d’un audit d’accessibilité et les avoir publiés, les étapes suivantes doivent être clairement définies pour continuer le travail de mise en conformité :</a:t>
            </a:r>
            <a:br>
              <a:rPr lang="fr-FR" sz="2800" b="0" i="0" u="none" strike="noStrike" cap="none" dirty="0">
                <a:solidFill>
                  <a:srgbClr val="000000"/>
                </a:solidFill>
                <a:latin typeface="Roboto Light"/>
                <a:ea typeface="Roboto Light"/>
                <a:cs typeface="Roboto Light"/>
                <a:sym typeface="Roboto Light"/>
              </a:rPr>
            </a:br>
            <a:endParaRPr sz="2800" b="1" i="0" u="none" strike="noStrike" cap="none" dirty="0">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000000"/>
              </a:buClr>
              <a:buSzPts val="2800"/>
              <a:buFont typeface="Arial"/>
              <a:buAutoNum type="arabicParenR"/>
            </a:pPr>
            <a:r>
              <a:rPr lang="fr-FR" sz="2800" b="1" i="0" u="none" strike="noStrike" cap="none" dirty="0">
                <a:solidFill>
                  <a:srgbClr val="262626"/>
                </a:solidFill>
                <a:latin typeface="Roboto Light"/>
                <a:ea typeface="Roboto Light"/>
                <a:cs typeface="Roboto Light"/>
                <a:sym typeface="Roboto Light"/>
              </a:rPr>
              <a:t>Analyse des résultats : </a:t>
            </a:r>
            <a:br>
              <a:rPr lang="fr-FR" sz="2800" b="1" i="0" u="none" strike="noStrike" cap="none" dirty="0">
                <a:solidFill>
                  <a:srgbClr val="262626"/>
                </a:solidFill>
                <a:latin typeface="Roboto Light"/>
                <a:ea typeface="Roboto Light"/>
                <a:cs typeface="Roboto Light"/>
                <a:sym typeface="Roboto Light"/>
              </a:rPr>
            </a:br>
            <a:r>
              <a:rPr lang="fr-FR" sz="2800" b="0" i="0" u="none" strike="noStrike" cap="none" dirty="0">
                <a:solidFill>
                  <a:srgbClr val="262626"/>
                </a:solidFill>
                <a:latin typeface="Roboto Light"/>
                <a:ea typeface="Roboto Light"/>
                <a:cs typeface="Roboto Light"/>
                <a:sym typeface="Roboto Light"/>
              </a:rPr>
              <a:t>Identifier les non-conformités et les problèmes d’accessibilité.</a:t>
            </a:r>
            <a:endParaRPr dirty="0"/>
          </a:p>
          <a:p>
            <a:pPr marL="514350" marR="0" lvl="0" indent="-336550" algn="l" rtl="0">
              <a:lnSpc>
                <a:spcPct val="100000"/>
              </a:lnSpc>
              <a:spcBef>
                <a:spcPts val="0"/>
              </a:spcBef>
              <a:spcAft>
                <a:spcPts val="0"/>
              </a:spcAft>
              <a:buClr>
                <a:srgbClr val="000000"/>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000000"/>
              </a:buClr>
              <a:buSzPts val="2800"/>
              <a:buFont typeface="+mj-lt"/>
              <a:buAutoNum type="arabicParenR" startAt="2"/>
            </a:pPr>
            <a:r>
              <a:rPr lang="fr-FR" sz="2800" b="1" i="0" u="none" strike="noStrike" cap="none" dirty="0">
                <a:solidFill>
                  <a:srgbClr val="262626"/>
                </a:solidFill>
                <a:latin typeface="Roboto Light"/>
                <a:ea typeface="Roboto Light"/>
                <a:cs typeface="Roboto Light"/>
                <a:sym typeface="Roboto Light"/>
              </a:rPr>
              <a:t>Priorisation des actions : </a:t>
            </a:r>
            <a:br>
              <a:rPr lang="fr-FR" sz="2800" b="1" i="0" u="none" strike="noStrike" cap="none" dirty="0">
                <a:solidFill>
                  <a:srgbClr val="262626"/>
                </a:solidFill>
                <a:latin typeface="Roboto Light"/>
                <a:ea typeface="Roboto Light"/>
                <a:cs typeface="Roboto Light"/>
                <a:sym typeface="Roboto Light"/>
              </a:rPr>
            </a:br>
            <a:r>
              <a:rPr lang="fr-FR" sz="2800" b="0" i="0" u="none" strike="noStrike" cap="none" dirty="0">
                <a:solidFill>
                  <a:srgbClr val="262626"/>
                </a:solidFill>
                <a:latin typeface="Roboto Light"/>
                <a:ea typeface="Roboto Light"/>
                <a:cs typeface="Roboto Light"/>
                <a:sym typeface="Roboto Light"/>
              </a:rPr>
              <a:t>Classer les problèmes par ordre de priorité en fonction de leur impact sur les utilisateurs.</a:t>
            </a:r>
            <a:br>
              <a:rPr lang="fr-FR" sz="2800" b="0" i="0" u="none" strike="noStrike" cap="none" dirty="0">
                <a:solidFill>
                  <a:srgbClr val="262626"/>
                </a:solidFill>
                <a:latin typeface="Roboto Light"/>
                <a:ea typeface="Roboto Light"/>
                <a:cs typeface="Roboto Light"/>
                <a:sym typeface="Roboto Light"/>
              </a:rPr>
            </a:br>
            <a:endParaRPr sz="2800" b="0" i="0" u="none" strike="noStrike" cap="none" dirty="0">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000000"/>
              </a:buClr>
              <a:buSzPts val="2800"/>
              <a:buFont typeface="Arial"/>
              <a:buAutoNum type="arabicParenR" startAt="2"/>
            </a:pPr>
            <a:r>
              <a:rPr lang="fr-FR" sz="2800" b="1" i="0" u="none" strike="noStrike" cap="none" dirty="0">
                <a:solidFill>
                  <a:srgbClr val="262626"/>
                </a:solidFill>
                <a:latin typeface="Roboto Light"/>
                <a:ea typeface="Roboto Light"/>
                <a:cs typeface="Roboto Light"/>
                <a:sym typeface="Roboto Light"/>
              </a:rPr>
              <a:t>Plan d’action : </a:t>
            </a:r>
            <a:br>
              <a:rPr lang="fr-FR" sz="2800" b="0" i="0" u="none" strike="noStrike" cap="none" dirty="0">
                <a:solidFill>
                  <a:srgbClr val="262626"/>
                </a:solidFill>
                <a:latin typeface="Roboto Light"/>
                <a:ea typeface="Roboto Light"/>
                <a:cs typeface="Roboto Light"/>
                <a:sym typeface="Roboto Light"/>
              </a:rPr>
            </a:br>
            <a:r>
              <a:rPr lang="fr-FR" sz="2800" b="0" i="0" u="none" strike="noStrike" cap="none" dirty="0">
                <a:solidFill>
                  <a:srgbClr val="262626"/>
                </a:solidFill>
                <a:latin typeface="Roboto Light"/>
                <a:ea typeface="Roboto Light"/>
                <a:cs typeface="Roboto Light"/>
                <a:sym typeface="Roboto Light"/>
              </a:rPr>
              <a:t>Élaborer un plan d’action détaillé avec des échéances pour corriger les problèmes identifiés.</a:t>
            </a:r>
            <a:endParaRPr dirty="0"/>
          </a:p>
          <a:p>
            <a:pPr marL="514350" marR="0" lvl="0" indent="-336550" algn="l" rtl="0">
              <a:lnSpc>
                <a:spcPct val="100000"/>
              </a:lnSpc>
              <a:spcBef>
                <a:spcPts val="0"/>
              </a:spcBef>
              <a:spcAft>
                <a:spcPts val="0"/>
              </a:spcAft>
              <a:buClr>
                <a:srgbClr val="000000"/>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000000"/>
              </a:buClr>
              <a:buSzPts val="2800"/>
              <a:buFont typeface="+mj-lt"/>
              <a:buAutoNum type="arabicParenR" startAt="4"/>
            </a:pPr>
            <a:r>
              <a:rPr lang="fr-FR" sz="2800" b="1" i="0" u="none" strike="noStrike" cap="none" dirty="0">
                <a:solidFill>
                  <a:srgbClr val="262626"/>
                </a:solidFill>
                <a:latin typeface="Roboto Light"/>
                <a:ea typeface="Roboto Light"/>
                <a:cs typeface="Roboto Light"/>
                <a:sym typeface="Roboto Light"/>
              </a:rPr>
              <a:t>Mise en œuvre des corrections : </a:t>
            </a:r>
            <a:br>
              <a:rPr lang="fr-FR" sz="2800" b="0" i="0" u="none" strike="noStrike" cap="none" dirty="0">
                <a:solidFill>
                  <a:srgbClr val="262626"/>
                </a:solidFill>
                <a:latin typeface="Roboto Light"/>
                <a:ea typeface="Roboto Light"/>
                <a:cs typeface="Roboto Light"/>
                <a:sym typeface="Roboto Light"/>
              </a:rPr>
            </a:br>
            <a:r>
              <a:rPr lang="fr-FR" sz="2800" b="0" i="0" u="none" strike="noStrike" cap="none" dirty="0">
                <a:solidFill>
                  <a:srgbClr val="262626"/>
                </a:solidFill>
                <a:latin typeface="Roboto Light"/>
                <a:ea typeface="Roboto Light"/>
                <a:cs typeface="Roboto Light"/>
                <a:sym typeface="Roboto Light"/>
              </a:rPr>
              <a:t>Mobiliser les équipes techniques et de design pour appliquer les corrections nécessaires.</a:t>
            </a:r>
            <a:endParaRPr dirty="0"/>
          </a:p>
          <a:p>
            <a:pPr marL="514350" marR="0" lvl="0" indent="-336550" algn="l" rtl="0">
              <a:lnSpc>
                <a:spcPct val="100000"/>
              </a:lnSpc>
              <a:spcBef>
                <a:spcPts val="0"/>
              </a:spcBef>
              <a:spcAft>
                <a:spcPts val="0"/>
              </a:spcAft>
              <a:buClr>
                <a:srgbClr val="000000"/>
              </a:buClr>
              <a:buSzPts val="2800"/>
              <a:buFont typeface="Arial"/>
              <a:buNone/>
            </a:pPr>
            <a:endParaRPr sz="2800" b="0" i="0" u="none" strike="noStrike" cap="none" dirty="0">
              <a:solidFill>
                <a:srgbClr val="262626"/>
              </a:solidFill>
              <a:latin typeface="Roboto Light"/>
              <a:ea typeface="Roboto Light"/>
              <a:cs typeface="Roboto Light"/>
              <a:sym typeface="Roboto Light"/>
            </a:endParaRPr>
          </a:p>
          <a:p>
            <a:pPr marL="514350" marR="0" lvl="0" indent="-514350" algn="l" rtl="0">
              <a:lnSpc>
                <a:spcPct val="100000"/>
              </a:lnSpc>
              <a:spcBef>
                <a:spcPts val="0"/>
              </a:spcBef>
              <a:spcAft>
                <a:spcPts val="0"/>
              </a:spcAft>
              <a:buClr>
                <a:srgbClr val="000000"/>
              </a:buClr>
              <a:buSzPts val="2800"/>
              <a:buFont typeface="+mj-lt"/>
              <a:buAutoNum type="arabicParenR" startAt="5"/>
            </a:pPr>
            <a:r>
              <a:rPr lang="fr-FR" sz="2800" b="1" i="0" u="none" strike="noStrike" cap="none" dirty="0">
                <a:solidFill>
                  <a:srgbClr val="262626"/>
                </a:solidFill>
                <a:latin typeface="Roboto Light"/>
                <a:ea typeface="Roboto Light"/>
                <a:cs typeface="Roboto Light"/>
                <a:sym typeface="Roboto Light"/>
              </a:rPr>
              <a:t>Revue et validation : </a:t>
            </a:r>
            <a:br>
              <a:rPr lang="fr-FR" sz="2800" b="0" i="0" u="none" strike="noStrike" cap="none" dirty="0">
                <a:solidFill>
                  <a:srgbClr val="262626"/>
                </a:solidFill>
                <a:latin typeface="Roboto Light"/>
                <a:ea typeface="Roboto Light"/>
                <a:cs typeface="Roboto Light"/>
                <a:sym typeface="Roboto Light"/>
              </a:rPr>
            </a:br>
            <a:r>
              <a:rPr lang="fr-FR" sz="2800" b="0" i="0" u="none" strike="noStrike" cap="none" dirty="0">
                <a:solidFill>
                  <a:srgbClr val="262626"/>
                </a:solidFill>
                <a:latin typeface="Roboto Light"/>
                <a:ea typeface="Roboto Light"/>
                <a:cs typeface="Roboto Light"/>
                <a:sym typeface="Roboto Light"/>
              </a:rPr>
              <a:t>Réaliser une nouvelle évaluation pour vérifier que les problèmes ont été résolus et que le site ou l'application est conforme.</a:t>
            </a:r>
            <a:endParaRPr sz="2800" b="0" i="0" u="none" strike="noStrike" cap="none" dirty="0">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QUE FAIRE </a:t>
            </a:r>
            <a:r>
              <a:rPr lang="fr-FR" sz="4400" b="1" i="0" u="none" strike="noStrike" cap="none">
                <a:solidFill>
                  <a:srgbClr val="FF0000"/>
                </a:solidFill>
                <a:latin typeface="Roboto Light"/>
                <a:ea typeface="Roboto Light"/>
                <a:cs typeface="Roboto Light"/>
                <a:sym typeface="Roboto Light"/>
              </a:rPr>
              <a:t>APRÈS UN AUDIT</a:t>
            </a:r>
            <a:r>
              <a:rPr lang="fr-FR" sz="4400" b="0" i="0" u="none" strike="noStrike" cap="none">
                <a:solidFill>
                  <a:schemeClr val="lt1"/>
                </a:solidFill>
                <a:latin typeface="Roboto Light"/>
                <a:ea typeface="Roboto Light"/>
                <a:cs typeface="Roboto Light"/>
                <a:sym typeface="Roboto Light"/>
              </a:rPr>
              <a:t> ?</a:t>
            </a:r>
            <a:endParaRPr sz="4400" b="1" i="0" u="none" strike="noStrike" cap="none">
              <a:solidFill>
                <a:srgbClr val="ED4857"/>
              </a:solidFill>
              <a:latin typeface="Roboto Light"/>
              <a:ea typeface="Roboto Light"/>
              <a:cs typeface="Roboto Light"/>
              <a:sym typeface="Roboto Light"/>
            </a:endParaRPr>
          </a:p>
        </p:txBody>
      </p:sp>
      <p:sp>
        <p:nvSpPr>
          <p:cNvPr id="620" name="Google Shape;620;p89"/>
          <p:cNvSpPr/>
          <p:nvPr/>
        </p:nvSpPr>
        <p:spPr>
          <a:xfrm>
            <a:off x="2806525" y="3438525"/>
            <a:ext cx="17832789" cy="55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a:ea typeface="Roboto"/>
                <a:cs typeface="Roboto"/>
                <a:sym typeface="Roboto"/>
              </a:rPr>
              <a:t>PUBLIER EN PRIORITÉ :</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Une </a:t>
            </a:r>
            <a:r>
              <a:rPr lang="fr-FR" sz="3200" b="1" i="0" u="none" strike="noStrike" cap="none">
                <a:solidFill>
                  <a:srgbClr val="262626"/>
                </a:solidFill>
                <a:latin typeface="Roboto Light"/>
                <a:ea typeface="Roboto Light"/>
                <a:cs typeface="Roboto Light"/>
                <a:sym typeface="Roboto Light"/>
              </a:rPr>
              <a:t>déclaration d’accessibilité </a:t>
            </a:r>
            <a:r>
              <a:rPr lang="fr-FR" sz="3200" b="0" i="0" u="none" strike="noStrike" cap="none">
                <a:solidFill>
                  <a:srgbClr val="262626"/>
                </a:solidFill>
                <a:latin typeface="Roboto Light"/>
                <a:ea typeface="Roboto Light"/>
                <a:cs typeface="Roboto Light"/>
                <a:sym typeface="Roboto Light"/>
              </a:rPr>
              <a:t>: </a:t>
            </a:r>
            <a:r>
              <a:rPr lang="fr-FR" sz="3200" b="0" i="0" u="sng" strike="noStrike" cap="none">
                <a:solidFill>
                  <a:srgbClr val="262626"/>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Modèle disponible sur le site du gouvernement</a:t>
            </a: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Une </a:t>
            </a:r>
            <a:r>
              <a:rPr lang="fr-FR" sz="3200" b="1" i="0" u="none" strike="noStrike" cap="none">
                <a:solidFill>
                  <a:srgbClr val="262626"/>
                </a:solidFill>
                <a:latin typeface="Roboto Light"/>
                <a:ea typeface="Roboto Light"/>
                <a:cs typeface="Roboto Light"/>
                <a:sym typeface="Roboto Light"/>
              </a:rPr>
              <a:t>page</a:t>
            </a:r>
            <a:r>
              <a:rPr lang="fr-FR" sz="3200" b="0" i="0" u="none" strike="noStrike" cap="none">
                <a:solidFill>
                  <a:srgbClr val="262626"/>
                </a:solidFill>
                <a:latin typeface="Roboto Light"/>
                <a:ea typeface="Roboto Light"/>
                <a:cs typeface="Roboto Light"/>
                <a:sym typeface="Roboto Light"/>
              </a:rPr>
              <a:t> </a:t>
            </a:r>
            <a:r>
              <a:rPr lang="fr-FR" sz="3200" b="1" i="0" u="none" strike="noStrike" cap="none">
                <a:solidFill>
                  <a:srgbClr val="262626"/>
                </a:solidFill>
                <a:latin typeface="Roboto Light"/>
                <a:ea typeface="Roboto Light"/>
                <a:cs typeface="Roboto Light"/>
                <a:sym typeface="Roboto Light"/>
              </a:rPr>
              <a:t>« Accessibilité » </a:t>
            </a:r>
            <a:r>
              <a:rPr lang="fr-FR" sz="3200" b="0" i="0" u="none" strike="noStrike" cap="none">
                <a:solidFill>
                  <a:srgbClr val="262626"/>
                </a:solidFill>
                <a:latin typeface="Roboto Light"/>
                <a:ea typeface="Roboto Light"/>
                <a:cs typeface="Roboto Light"/>
                <a:sym typeface="Roboto Light"/>
              </a:rPr>
              <a:t>accessible sur tout le site</a:t>
            </a:r>
            <a:endParaRPr sz="1400" b="0" i="0" u="none" strike="noStrike" cap="none">
              <a:solidFill>
                <a:srgbClr val="000000"/>
              </a:solidFill>
              <a:latin typeface="Arial"/>
              <a:ea typeface="Arial"/>
              <a:cs typeface="Arial"/>
              <a:sym typeface="Arial"/>
            </a:endParaRPr>
          </a:p>
          <a:p>
            <a:pPr marL="457200" marR="0" lvl="0"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Une </a:t>
            </a:r>
            <a:r>
              <a:rPr lang="fr-FR" sz="3200" b="1" i="0" u="none" strike="noStrike" cap="none">
                <a:solidFill>
                  <a:srgbClr val="262626"/>
                </a:solidFill>
                <a:latin typeface="Roboto Light"/>
                <a:ea typeface="Roboto Light"/>
                <a:cs typeface="Roboto Light"/>
                <a:sym typeface="Roboto Light"/>
              </a:rPr>
              <a:t>mention</a:t>
            </a:r>
            <a:r>
              <a:rPr lang="fr-FR" sz="3200" b="0" i="0" u="none" strike="noStrike" cap="none">
                <a:solidFill>
                  <a:srgbClr val="262626"/>
                </a:solidFill>
                <a:latin typeface="Roboto Light"/>
                <a:ea typeface="Roboto Light"/>
                <a:cs typeface="Roboto Light"/>
                <a:sym typeface="Roboto Light"/>
              </a:rPr>
              <a:t> à minima en page d’accueil : </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 Accessibilité : totalement conforme » : 100% de conformité</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 Accessibilité : partiellement conforme » : au moins 50% de conformité</a:t>
            </a:r>
            <a:endParaRPr sz="1400" b="0" i="0" u="none" strike="noStrike" cap="none">
              <a:solidFill>
                <a:srgbClr val="000000"/>
              </a:solidFill>
              <a:latin typeface="Arial"/>
              <a:ea typeface="Arial"/>
              <a:cs typeface="Arial"/>
              <a:sym typeface="Arial"/>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 Accessibilité : non conforme » : pas d’audit ou moins de 50%</a:t>
            </a:r>
            <a:endParaRPr sz="1400" b="0" i="0" u="none" strike="noStrike" cap="none">
              <a:solidFill>
                <a:srgbClr val="000000"/>
              </a:solidFill>
              <a:latin typeface="Arial"/>
              <a:ea typeface="Arial"/>
              <a:cs typeface="Arial"/>
              <a:sym typeface="Arial"/>
            </a:endParaRPr>
          </a:p>
        </p:txBody>
      </p:sp>
      <p:sp>
        <p:nvSpPr>
          <p:cNvPr id="621" name="Google Shape;621;p89"/>
          <p:cNvSpPr txBox="1"/>
          <p:nvPr/>
        </p:nvSpPr>
        <p:spPr>
          <a:xfrm>
            <a:off x="1291385" y="3438525"/>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LA </a:t>
            </a:r>
            <a:r>
              <a:rPr lang="fr-FR" sz="4400" b="1" i="0" u="none" strike="noStrike" cap="none">
                <a:solidFill>
                  <a:srgbClr val="FF0000"/>
                </a:solidFill>
                <a:latin typeface="Roboto Light"/>
                <a:ea typeface="Roboto Light"/>
                <a:cs typeface="Roboto Light"/>
                <a:sym typeface="Roboto Light"/>
              </a:rPr>
              <a:t>DÉCLARATION D’ACCESSIBILITÉ</a:t>
            </a:r>
            <a:endParaRPr sz="1400" b="0" i="0" u="none" strike="noStrike" cap="none">
              <a:solidFill>
                <a:srgbClr val="000000"/>
              </a:solidFill>
              <a:latin typeface="Arial"/>
              <a:ea typeface="Arial"/>
              <a:cs typeface="Arial"/>
              <a:sym typeface="Arial"/>
            </a:endParaRPr>
          </a:p>
        </p:txBody>
      </p:sp>
      <p:sp>
        <p:nvSpPr>
          <p:cNvPr id="628" name="Google Shape;628;p38"/>
          <p:cNvSpPr/>
          <p:nvPr/>
        </p:nvSpPr>
        <p:spPr>
          <a:xfrm>
            <a:off x="2806525" y="3438525"/>
            <a:ext cx="17832789" cy="82791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Elle est valide à partir de sa date de publication. Elle doit être mise à jour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à la date de </a:t>
            </a:r>
            <a:r>
              <a:rPr lang="fr-FR" sz="3200" b="1" i="0" u="none" strike="noStrike" cap="none">
                <a:solidFill>
                  <a:srgbClr val="262626"/>
                </a:solidFill>
                <a:latin typeface="Roboto Light"/>
                <a:ea typeface="Roboto Light"/>
                <a:cs typeface="Roboto Light"/>
                <a:sym typeface="Roboto Light"/>
              </a:rPr>
              <a:t>modification substantielle </a:t>
            </a:r>
            <a:r>
              <a:rPr lang="fr-FR" sz="3200" b="0" i="0" u="none" strike="noStrike" cap="none">
                <a:solidFill>
                  <a:srgbClr val="262626"/>
                </a:solidFill>
                <a:latin typeface="Roboto Light"/>
                <a:ea typeface="Roboto Light"/>
                <a:cs typeface="Roboto Light"/>
                <a:sym typeface="Roboto Light"/>
              </a:rPr>
              <a:t>ou de </a:t>
            </a:r>
            <a:r>
              <a:rPr lang="fr-FR" sz="3200" b="1" i="0" u="none" strike="noStrike" cap="none">
                <a:solidFill>
                  <a:srgbClr val="262626"/>
                </a:solidFill>
                <a:latin typeface="Roboto Light"/>
                <a:ea typeface="Roboto Light"/>
                <a:cs typeface="Roboto Light"/>
                <a:sym typeface="Roboto Light"/>
              </a:rPr>
              <a:t>refonte</a:t>
            </a:r>
            <a:r>
              <a:rPr lang="fr-FR" sz="3200" b="0" i="0" u="none" strike="noStrike" cap="none">
                <a:solidFill>
                  <a:srgbClr val="262626"/>
                </a:solidFill>
                <a:latin typeface="Roboto Light"/>
                <a:ea typeface="Roboto Light"/>
                <a:cs typeface="Roboto Light"/>
                <a:sym typeface="Roboto Light"/>
              </a:rPr>
              <a:t> du site concerné.</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3 ans après la date de publication </a:t>
            </a:r>
            <a:r>
              <a:rPr lang="fr-FR" sz="3200" b="0" i="0" u="none" strike="noStrike" cap="none">
                <a:solidFill>
                  <a:srgbClr val="262626"/>
                </a:solidFill>
                <a:latin typeface="Roboto Light"/>
                <a:ea typeface="Roboto Light"/>
                <a:cs typeface="Roboto Light"/>
                <a:sym typeface="Roboto Light"/>
              </a:rPr>
              <a:t>de la déclaration, ou,</a:t>
            </a:r>
            <a:endParaRPr sz="1400" b="0" i="0" u="none" strike="noStrike" cap="none">
              <a:solidFill>
                <a:srgbClr val="000000"/>
              </a:solidFill>
              <a:latin typeface="Arial"/>
              <a:ea typeface="Arial"/>
              <a:cs typeface="Arial"/>
              <a:sym typeface="Arial"/>
            </a:endParaRPr>
          </a:p>
          <a:p>
            <a:pPr marL="1339850" marR="0" lvl="1" indent="-254000" algn="l" rtl="0">
              <a:lnSpc>
                <a:spcPct val="100000"/>
              </a:lnSpc>
              <a:spcBef>
                <a:spcPts val="0"/>
              </a:spcBef>
              <a:spcAft>
                <a:spcPts val="0"/>
              </a:spcAft>
              <a:buClr>
                <a:schemeClr val="dk1"/>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3200"/>
              <a:buFont typeface="Arial"/>
              <a:buChar char="•"/>
            </a:pPr>
            <a:r>
              <a:rPr lang="fr-FR" sz="3200" b="1" i="0" u="none" strike="noStrike" cap="none">
                <a:solidFill>
                  <a:srgbClr val="262626"/>
                </a:solidFill>
                <a:latin typeface="Roboto Light"/>
                <a:ea typeface="Roboto Light"/>
                <a:cs typeface="Roboto Light"/>
                <a:sym typeface="Roboto Light"/>
              </a:rPr>
              <a:t>18 mois </a:t>
            </a:r>
            <a:r>
              <a:rPr lang="fr-FR" sz="3200" b="0" i="0" u="none" strike="noStrike" cap="none">
                <a:solidFill>
                  <a:srgbClr val="262626"/>
                </a:solidFill>
                <a:latin typeface="Roboto Light"/>
                <a:ea typeface="Roboto Light"/>
                <a:cs typeface="Roboto Light"/>
                <a:sym typeface="Roboto Light"/>
              </a:rPr>
              <a:t>après la date de publication d’une </a:t>
            </a:r>
            <a:r>
              <a:rPr lang="fr-FR" sz="3200" b="1" i="0" u="none" strike="noStrike" cap="none">
                <a:solidFill>
                  <a:srgbClr val="262626"/>
                </a:solidFill>
                <a:latin typeface="Roboto Light"/>
                <a:ea typeface="Roboto Light"/>
                <a:cs typeface="Roboto Light"/>
                <a:sym typeface="Roboto Light"/>
              </a:rPr>
              <a:t>nouvelle version du référentiel</a:t>
            </a:r>
            <a:r>
              <a:rPr lang="fr-FR" sz="3200" b="0" i="0" u="none" strike="noStrike" cap="none">
                <a:solidFill>
                  <a:srgbClr val="262626"/>
                </a:solidFill>
                <a:latin typeface="Roboto Light"/>
                <a:ea typeface="Roboto Light"/>
                <a:cs typeface="Roboto Light"/>
                <a:sym typeface="Roboto Light"/>
              </a:rPr>
              <a:t>, pour les personnes qui appliquent la méthode technique.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Il peut cependant être souhaitable de mettre à jour plus régulièrement la déclaration d’accessibilité, y compris pour une même version de la méthode technique, afin de souligner les efforts réalisés et de mettre à jour le pourcentage de critères respectés.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2000"/>
              <a:buFont typeface="Arial"/>
              <a:buNone/>
            </a:pPr>
            <a:r>
              <a:rPr lang="fr-FR" sz="2000" b="0" i="0" u="none" strike="noStrike" cap="none">
                <a:solidFill>
                  <a:srgbClr val="262626"/>
                </a:solidFill>
                <a:latin typeface="Roboto Light"/>
                <a:ea typeface="Roboto Light"/>
                <a:cs typeface="Roboto Light"/>
                <a:sym typeface="Roboto Light"/>
              </a:rPr>
              <a:t>(source : https://www.numerique.gouv.fr/publications/rgaa-accessibilite/obligations/#déclaration-daccessibilité)</a:t>
            </a:r>
            <a:endParaRPr sz="1400" b="0" i="0" u="none" strike="noStrike" cap="none">
              <a:solidFill>
                <a:srgbClr val="000000"/>
              </a:solidFill>
              <a:latin typeface="Arial"/>
              <a:ea typeface="Arial"/>
              <a:cs typeface="Arial"/>
              <a:sym typeface="Arial"/>
            </a:endParaRPr>
          </a:p>
        </p:txBody>
      </p:sp>
      <p:sp>
        <p:nvSpPr>
          <p:cNvPr id="629" name="Google Shape;629;p38"/>
          <p:cNvSpPr txBox="1"/>
          <p:nvPr/>
        </p:nvSpPr>
        <p:spPr>
          <a:xfrm>
            <a:off x="1291385" y="3438525"/>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LA </a:t>
            </a:r>
            <a:r>
              <a:rPr lang="fr-FR" sz="4400" b="1" i="0" u="none" strike="noStrike" cap="none">
                <a:solidFill>
                  <a:srgbClr val="FF0000"/>
                </a:solidFill>
                <a:latin typeface="Roboto Light"/>
                <a:ea typeface="Roboto Light"/>
                <a:cs typeface="Roboto Light"/>
                <a:sym typeface="Roboto Light"/>
              </a:rPr>
              <a:t>DÉCLARATION D’ACCESSIBILITÉ</a:t>
            </a:r>
            <a:endParaRPr sz="1400" b="0" i="0" u="none" strike="noStrike" cap="none">
              <a:solidFill>
                <a:srgbClr val="000000"/>
              </a:solidFill>
              <a:latin typeface="Arial"/>
              <a:ea typeface="Arial"/>
              <a:cs typeface="Arial"/>
              <a:sym typeface="Arial"/>
            </a:endParaRPr>
          </a:p>
        </p:txBody>
      </p:sp>
      <p:sp>
        <p:nvSpPr>
          <p:cNvPr id="636" name="Google Shape;636;p39"/>
          <p:cNvSpPr/>
          <p:nvPr/>
        </p:nvSpPr>
        <p:spPr>
          <a:xfrm>
            <a:off x="2806525" y="2879725"/>
            <a:ext cx="16616007" cy="89562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Dérogation pour charge disproportionnée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Au cas par cas, pour une fonctionnalité ou un contenu (ex : des PDF en téléchargement)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Proposer une alternative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Estimer les coûts et ressources nécessaires pour rendre le contenu accessible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Effectuer des arbitrages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Démarche d’amélioration continue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Déclarer les contenus non-accessibles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Contenus exemptés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Contenu créés par l’utilisateur (forum, commentaires,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Contenus de tiers (pub, agrégation de contenus)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Reproductions de pièces de collections patrimoniales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Contenu en téléchargement en nombre important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Les cartes et les services de cartographie en ligne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262626"/>
              </a:buClr>
              <a:buSzPts val="3200"/>
              <a:buFont typeface="Arial"/>
              <a:buChar char="•"/>
            </a:pPr>
            <a:r>
              <a:rPr lang="fr-FR" sz="3200" b="0" i="0" u="none" strike="noStrike" cap="none">
                <a:solidFill>
                  <a:srgbClr val="262626"/>
                </a:solidFill>
                <a:latin typeface="Roboto Light"/>
                <a:ea typeface="Roboto Light"/>
                <a:cs typeface="Roboto Light"/>
                <a:sym typeface="Roboto Light"/>
              </a:rPr>
              <a:t>Les contenus audio et vidéo diffusés en direct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p:txBody>
      </p:sp>
      <p:sp>
        <p:nvSpPr>
          <p:cNvPr id="637" name="Google Shape;637;p39"/>
          <p:cNvSpPr txBox="1"/>
          <p:nvPr/>
        </p:nvSpPr>
        <p:spPr>
          <a:xfrm>
            <a:off x="1291385" y="2879725"/>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38" name="Google Shape;638;p39"/>
          <p:cNvSpPr txBox="1"/>
          <p:nvPr/>
        </p:nvSpPr>
        <p:spPr>
          <a:xfrm>
            <a:off x="1291385" y="7316258"/>
            <a:ext cx="151514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39" name="Google Shape;639;p39"/>
          <p:cNvSpPr/>
          <p:nvPr/>
        </p:nvSpPr>
        <p:spPr>
          <a:xfrm>
            <a:off x="14173199" y="9285916"/>
            <a:ext cx="8360833" cy="1818770"/>
          </a:xfrm>
          <a:prstGeom prst="roundRect">
            <a:avLst>
              <a:gd name="adj" fmla="val 16667"/>
            </a:avLst>
          </a:prstGeom>
          <a:solidFill>
            <a:srgbClr val="007E7D"/>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640" name="Google Shape;640;p39"/>
          <p:cNvSpPr/>
          <p:nvPr/>
        </p:nvSpPr>
        <p:spPr>
          <a:xfrm>
            <a:off x="15186065" y="9948556"/>
            <a:ext cx="734796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2"/>
                </a:solidFill>
                <a:latin typeface="Roboto Light"/>
                <a:ea typeface="Roboto Light"/>
                <a:cs typeface="Roboto Light"/>
                <a:sym typeface="Roboto Light"/>
              </a:rPr>
              <a:t>Pouvoir accéder à des informations ou fonctionnalités dans un délai raisonnable, que le contenu fasse l'objet d'une dérogation ou non.</a:t>
            </a:r>
            <a:endParaRPr sz="1400" b="0" i="0" u="none" strike="noStrike" cap="none">
              <a:solidFill>
                <a:srgbClr val="000000"/>
              </a:solidFill>
              <a:latin typeface="Arial"/>
              <a:ea typeface="Arial"/>
              <a:cs typeface="Arial"/>
              <a:sym typeface="Arial"/>
            </a:endParaRPr>
          </a:p>
        </p:txBody>
      </p:sp>
      <p:sp>
        <p:nvSpPr>
          <p:cNvPr id="641" name="Google Shape;641;p39"/>
          <p:cNvSpPr/>
          <p:nvPr/>
        </p:nvSpPr>
        <p:spPr>
          <a:xfrm>
            <a:off x="15186065" y="9486891"/>
            <a:ext cx="62828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chemeClr val="dk2"/>
                </a:solidFill>
                <a:latin typeface="Roboto Light"/>
                <a:ea typeface="Roboto Light"/>
                <a:cs typeface="Roboto Light"/>
                <a:sym typeface="Roboto Light"/>
              </a:rPr>
              <a:t>Le droit à la compensation</a:t>
            </a:r>
            <a:endParaRPr sz="1400" b="0" i="0" u="none" strike="noStrike" cap="none">
              <a:solidFill>
                <a:srgbClr val="000000"/>
              </a:solidFill>
              <a:latin typeface="Arial"/>
              <a:ea typeface="Arial"/>
              <a:cs typeface="Arial"/>
              <a:sym typeface="Arial"/>
            </a:endParaRPr>
          </a:p>
        </p:txBody>
      </p:sp>
      <p:pic>
        <p:nvPicPr>
          <p:cNvPr id="642" name="Google Shape;642;p39"/>
          <p:cNvPicPr preferRelativeResize="0"/>
          <p:nvPr/>
        </p:nvPicPr>
        <p:blipFill rotWithShape="1">
          <a:blip r:embed="rId3">
            <a:alphaModFix/>
          </a:blip>
          <a:srcRect/>
          <a:stretch/>
        </p:blipFill>
        <p:spPr>
          <a:xfrm>
            <a:off x="14325202" y="9829035"/>
            <a:ext cx="732532" cy="732532"/>
          </a:xfrm>
          <a:prstGeom prst="rect">
            <a:avLst/>
          </a:prstGeom>
          <a:noFill/>
          <a:ln>
            <a:noFill/>
          </a:ln>
        </p:spPr>
      </p:pic>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ET À L’</a:t>
            </a:r>
            <a:r>
              <a:rPr lang="fr-FR" sz="4400" b="1" i="0" u="none" strike="noStrike" cap="none">
                <a:solidFill>
                  <a:srgbClr val="FF0000"/>
                </a:solidFill>
                <a:latin typeface="Roboto Light"/>
                <a:ea typeface="Roboto Light"/>
                <a:cs typeface="Roboto Light"/>
                <a:sym typeface="Roboto Light"/>
              </a:rPr>
              <a:t>INTERNATIONAL</a:t>
            </a:r>
            <a:r>
              <a:rPr lang="fr-FR" sz="4400" b="0" i="0" u="none" strike="noStrike" cap="none">
                <a:solidFill>
                  <a:schemeClr val="lt1"/>
                </a:solidFill>
                <a:latin typeface="Roboto Light"/>
                <a:ea typeface="Roboto Light"/>
                <a:cs typeface="Roboto Light"/>
                <a:sym typeface="Roboto Light"/>
              </a:rPr>
              <a:t> ?</a:t>
            </a:r>
            <a:endParaRPr sz="4400" b="1" i="0" u="none" strike="noStrike" cap="none">
              <a:solidFill>
                <a:srgbClr val="FF0000"/>
              </a:solidFill>
              <a:latin typeface="Roboto Light"/>
              <a:ea typeface="Roboto Light"/>
              <a:cs typeface="Roboto Light"/>
              <a:sym typeface="Roboto Light"/>
            </a:endParaRPr>
          </a:p>
        </p:txBody>
      </p:sp>
      <p:sp>
        <p:nvSpPr>
          <p:cNvPr id="649" name="Google Shape;649;p40"/>
          <p:cNvSpPr/>
          <p:nvPr/>
        </p:nvSpPr>
        <p:spPr>
          <a:xfrm>
            <a:off x="2503816" y="4180968"/>
            <a:ext cx="15743549" cy="56938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Si j’ai un site à l’international, je dois me soumettre aux lois en vigueur dans le pays où il est implémenté.</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2 options pour auditer un site étranger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utiliser le référentiel étranger directement</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se baser sur le RGAA puis le transformer avec le WCAG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Des audits d’usage peuvent aussi être envisagés pour « prouver sa bonne foi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p:txBody>
      </p:sp>
      <p:sp>
        <p:nvSpPr>
          <p:cNvPr id="650" name="Google Shape;650;p40"/>
          <p:cNvSpPr/>
          <p:nvPr/>
        </p:nvSpPr>
        <p:spPr>
          <a:xfrm>
            <a:off x="1291385" y="4310378"/>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651" name="Google Shape;651;p40"/>
          <p:cNvSpPr/>
          <p:nvPr/>
        </p:nvSpPr>
        <p:spPr>
          <a:xfrm>
            <a:off x="1291385" y="9017844"/>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6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a:t>
            </a:r>
            <a:r>
              <a:rPr lang="fr-FR" sz="4400" b="1" i="0" u="none" strike="noStrike" cap="none">
                <a:solidFill>
                  <a:srgbClr val="FF0000"/>
                </a:solidFill>
                <a:latin typeface="Roboto Light"/>
                <a:ea typeface="Roboto Light"/>
                <a:cs typeface="Roboto Light"/>
                <a:sym typeface="Roboto Light"/>
              </a:rPr>
              <a:t>ACCESSIBILITÉ NUMÉRIQUE </a:t>
            </a:r>
            <a:r>
              <a:rPr lang="fr-FR" sz="4400" b="1" i="0" u="none" strike="noStrike" cap="none">
                <a:solidFill>
                  <a:schemeClr val="lt1"/>
                </a:solidFill>
                <a:latin typeface="Roboto Light"/>
                <a:ea typeface="Roboto Light"/>
                <a:cs typeface="Roboto Light"/>
                <a:sym typeface="Roboto Light"/>
              </a:rPr>
              <a:t>: DÉFINITION</a:t>
            </a:r>
            <a:endParaRPr sz="4400" b="0" i="0" u="none" strike="noStrike" cap="none">
              <a:solidFill>
                <a:schemeClr val="lt1"/>
              </a:solidFill>
              <a:latin typeface="Roboto Light"/>
              <a:ea typeface="Roboto Light"/>
              <a:cs typeface="Roboto Light"/>
              <a:sym typeface="Roboto Light"/>
            </a:endParaRPr>
          </a:p>
        </p:txBody>
      </p:sp>
      <p:sp>
        <p:nvSpPr>
          <p:cNvPr id="114" name="Google Shape;114;p69"/>
          <p:cNvSpPr/>
          <p:nvPr/>
        </p:nvSpPr>
        <p:spPr>
          <a:xfrm>
            <a:off x="1291385" y="3153757"/>
            <a:ext cx="13632314" cy="6986488"/>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Il existe différents types de handicaps :</a:t>
            </a:r>
            <a:endParaRPr/>
          </a:p>
          <a:p>
            <a:pPr marL="0" marR="0" lvl="3"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physiques et sensoriels :</a:t>
            </a:r>
            <a:endParaRPr/>
          </a:p>
          <a:p>
            <a:pPr marL="457200" marR="0" lvl="5"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visuels : malvoyant, aveugle, daltonien, cataracte</a:t>
            </a:r>
            <a:endParaRPr/>
          </a:p>
          <a:p>
            <a:pPr marL="457200" marR="0" lvl="4"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auditifs : malentendant, sourd, environnement bruyant</a:t>
            </a:r>
            <a:endParaRPr/>
          </a:p>
          <a:p>
            <a:pPr marL="457200" marR="0" lvl="4"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moteurs: handicap permanent, maladie dégénérative</a:t>
            </a:r>
            <a:endParaRPr/>
          </a:p>
          <a:p>
            <a:pPr marL="0" marR="0" lvl="5"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457200" marR="0" lvl="5"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mentaux :</a:t>
            </a:r>
            <a:endParaRPr/>
          </a:p>
          <a:p>
            <a:pPr marL="457200" marR="0" lvl="8"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intellectuels</a:t>
            </a:r>
            <a:endParaRPr/>
          </a:p>
          <a:p>
            <a:pPr marL="457200" marR="0" lvl="8"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cognitifs : dyslexie, trouble du langage, difficultés de mémorisation</a:t>
            </a:r>
            <a:endParaRPr/>
          </a:p>
          <a:p>
            <a:pPr marL="457200" marR="0" lvl="8"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psychiques</a:t>
            </a:r>
            <a:endParaRPr/>
          </a:p>
          <a:p>
            <a:pPr marL="0" marR="0" lvl="5"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457200" marR="0" lvl="5"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Polyhandicap : un handicap moteur ou sensoriel et un handicap mental</a:t>
            </a:r>
            <a:endParaRPr/>
          </a:p>
          <a:p>
            <a:pPr marL="457200" marR="0" lvl="5"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Troubles de santé invalidants : cancer, douleurs chroniques, allergies…</a:t>
            </a:r>
            <a:endParaRPr/>
          </a:p>
          <a:p>
            <a:pPr marL="457200" marR="0" lvl="5" indent="-457200" algn="l" rtl="0">
              <a:lnSpc>
                <a:spcPct val="100000"/>
              </a:lnSpc>
              <a:spcBef>
                <a:spcPts val="0"/>
              </a:spcBef>
              <a:spcAft>
                <a:spcPts val="0"/>
              </a:spcAft>
              <a:buClr>
                <a:srgbClr val="262626"/>
              </a:buClr>
              <a:buSzPts val="3200"/>
              <a:buFont typeface="Arial"/>
              <a:buChar char="-"/>
            </a:pPr>
            <a:r>
              <a:rPr lang="fr-FR" sz="2800" b="0" i="0" u="none" strike="noStrike" cap="none">
                <a:solidFill>
                  <a:srgbClr val="000000"/>
                </a:solidFill>
                <a:latin typeface="Roboto Light"/>
                <a:ea typeface="Roboto Light"/>
                <a:cs typeface="Roboto Light"/>
                <a:sym typeface="Roboto Light"/>
              </a:rPr>
              <a:t>Handicaps matériels : Pas de matériel, ou matériel cassé voir non adapté, pas de souris, pas de clavier</a:t>
            </a:r>
            <a:endParaRPr/>
          </a:p>
        </p:txBody>
      </p:sp>
      <p:sp>
        <p:nvSpPr>
          <p:cNvPr id="115" name="Google Shape;115;p69"/>
          <p:cNvSpPr/>
          <p:nvPr/>
        </p:nvSpPr>
        <p:spPr>
          <a:xfrm>
            <a:off x="17332432" y="6452782"/>
            <a:ext cx="469865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2"/>
                </a:solidFill>
                <a:latin typeface="Roboto Light"/>
                <a:ea typeface="Roboto Light"/>
                <a:cs typeface="Roboto Light"/>
                <a:sym typeface="Roboto Light"/>
              </a:rPr>
              <a:t>Le retour sur investissement de l’accessibilité se mesure difficilement…</a:t>
            </a:r>
            <a:endParaRPr sz="2800" b="0" i="0" u="none" strike="noStrike" cap="none">
              <a:solidFill>
                <a:schemeClr val="lt1"/>
              </a:solidFill>
              <a:latin typeface="Roboto Light"/>
              <a:ea typeface="Roboto Light"/>
              <a:cs typeface="Roboto Light"/>
              <a:sym typeface="Roboto Light"/>
            </a:endParaRP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7"/>
          <p:cNvSpPr txBox="1"/>
          <p:nvPr/>
        </p:nvSpPr>
        <p:spPr>
          <a:xfrm>
            <a:off x="2895600" y="4967305"/>
            <a:ext cx="17068799" cy="286699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sng" strike="noStrike" cap="none">
                <a:solidFill>
                  <a:srgbClr val="262626"/>
                </a:solidFill>
                <a:latin typeface="Roboto Light"/>
                <a:ea typeface="Roboto Light"/>
                <a:cs typeface="Roboto Light"/>
                <a:sym typeface="Roboto Light"/>
              </a:rPr>
              <a:t>EXERCICE</a:t>
            </a:r>
            <a:r>
              <a:rPr lang="fr-FR" sz="60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rgbClr val="262626"/>
                </a:solidFill>
                <a:latin typeface="Roboto Light"/>
                <a:ea typeface="Roboto Light"/>
                <a:cs typeface="Roboto Light"/>
                <a:sym typeface="Roboto Light"/>
              </a:rPr>
              <a:t>CONSTRUIRE SA </a:t>
            </a:r>
            <a:r>
              <a:rPr lang="fr-FR" sz="6000" b="1" i="0" u="none" strike="noStrike" cap="none">
                <a:solidFill>
                  <a:srgbClr val="FF0000"/>
                </a:solidFill>
                <a:latin typeface="Roboto Light"/>
                <a:ea typeface="Roboto Light"/>
                <a:cs typeface="Roboto Light"/>
                <a:sym typeface="Roboto Light"/>
              </a:rPr>
              <a:t>STRATÉGIE A11Y</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chemeClr val="lt1"/>
                </a:solidFill>
                <a:latin typeface="Roboto Light"/>
                <a:ea typeface="Roboto Light"/>
                <a:cs typeface="Roboto Light"/>
                <a:sym typeface="Roboto Light"/>
              </a:rPr>
              <a:t>MODALITÉS DE L’EXERCICE</a:t>
            </a:r>
            <a:endParaRPr sz="1400" b="0" i="0" u="none" strike="noStrike" cap="none">
              <a:solidFill>
                <a:srgbClr val="000000"/>
              </a:solidFill>
              <a:latin typeface="Arial"/>
              <a:ea typeface="Arial"/>
              <a:cs typeface="Arial"/>
              <a:sym typeface="Arial"/>
            </a:endParaRPr>
          </a:p>
        </p:txBody>
      </p:sp>
      <p:sp>
        <p:nvSpPr>
          <p:cNvPr id="415" name="Google Shape;415;p18"/>
          <p:cNvSpPr/>
          <p:nvPr/>
        </p:nvSpPr>
        <p:spPr>
          <a:xfrm>
            <a:off x="1581273" y="4905403"/>
            <a:ext cx="8906715"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Vous venez d’être nommé(e) Référent Accessibilité Numérique.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Pour mener à bien cette mission, vous devez rédiger votre stratégie et la tactique qui en découle : objectifs, échéances, ressources nécessaires,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Durée de l’exercice : </a:t>
            </a:r>
            <a:r>
              <a:rPr lang="fr-FR" sz="3200" b="1" i="0" u="none" strike="noStrike" cap="none">
                <a:solidFill>
                  <a:srgbClr val="262626"/>
                </a:solidFill>
                <a:latin typeface="Roboto Light"/>
                <a:ea typeface="Roboto Light"/>
                <a:cs typeface="Roboto Light"/>
                <a:sym typeface="Roboto Light"/>
              </a:rPr>
              <a:t>20 minutes</a:t>
            </a:r>
            <a:endParaRPr sz="1400" b="0" i="0" u="none" strike="noStrike" cap="none">
              <a:solidFill>
                <a:srgbClr val="000000"/>
              </a:solidFill>
              <a:latin typeface="Arial"/>
              <a:ea typeface="Arial"/>
              <a:cs typeface="Arial"/>
              <a:sym typeface="Arial"/>
            </a:endParaRPr>
          </a:p>
        </p:txBody>
      </p:sp>
      <p:sp>
        <p:nvSpPr>
          <p:cNvPr id="416" name="Google Shape;416;p18"/>
          <p:cNvSpPr/>
          <p:nvPr/>
        </p:nvSpPr>
        <p:spPr>
          <a:xfrm>
            <a:off x="12626011" y="3751139"/>
            <a:ext cx="9561617"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fr-FR" sz="3000" b="0" i="0" u="none" strike="noStrike" cap="none">
                <a:solidFill>
                  <a:srgbClr val="262626"/>
                </a:solidFill>
                <a:latin typeface="Roboto Light"/>
                <a:ea typeface="Roboto Light"/>
                <a:cs typeface="Roboto Light"/>
                <a:sym typeface="Roboto Light"/>
              </a:rPr>
              <a:t>Stratégie : ce que je veux obtenir.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fr-FR" sz="3000" b="0" i="0" u="none" strike="noStrike" cap="none">
                <a:solidFill>
                  <a:srgbClr val="262626"/>
                </a:solidFill>
                <a:latin typeface="Roboto Light"/>
                <a:ea typeface="Roboto Light"/>
                <a:cs typeface="Roboto Light"/>
                <a:sym typeface="Roboto Light"/>
              </a:rPr>
              <a:t>Tactique : quels moyens j’y mets, comment l’obtenir.</a:t>
            </a:r>
            <a:endParaRPr sz="1400" b="0" i="0" u="none" strike="noStrike" cap="none">
              <a:solidFill>
                <a:srgbClr val="000000"/>
              </a:solidFill>
              <a:latin typeface="Arial"/>
              <a:ea typeface="Arial"/>
              <a:cs typeface="Arial"/>
              <a:sym typeface="Arial"/>
            </a:endParaRPr>
          </a:p>
        </p:txBody>
      </p:sp>
      <p:sp>
        <p:nvSpPr>
          <p:cNvPr id="417" name="Google Shape;417;p18"/>
          <p:cNvSpPr/>
          <p:nvPr/>
        </p:nvSpPr>
        <p:spPr>
          <a:xfrm>
            <a:off x="12626011" y="3544044"/>
            <a:ext cx="9684773" cy="1490935"/>
          </a:xfrm>
          <a:prstGeom prst="wedgeRoundRectCallout">
            <a:avLst>
              <a:gd name="adj1" fmla="val -24581"/>
              <a:gd name="adj2" fmla="val 7050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418" name="Google Shape;418;p18"/>
          <p:cNvGrpSpPr/>
          <p:nvPr/>
        </p:nvGrpSpPr>
        <p:grpSpPr>
          <a:xfrm>
            <a:off x="12372013" y="5514288"/>
            <a:ext cx="4414484" cy="4414484"/>
            <a:chOff x="10264294" y="5193241"/>
            <a:chExt cx="2331411" cy="2331411"/>
          </a:xfrm>
        </p:grpSpPr>
        <p:pic>
          <p:nvPicPr>
            <p:cNvPr id="419" name="Google Shape;419;p18"/>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420" name="Google Shape;420;p18"/>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0"/>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62</a:t>
            </a:fld>
            <a:endParaRPr/>
          </a:p>
        </p:txBody>
      </p:sp>
      <p:sp>
        <p:nvSpPr>
          <p:cNvPr id="657" name="Google Shape;657;p90"/>
          <p:cNvSpPr txBox="1">
            <a:spLocks noGrp="1"/>
          </p:cNvSpPr>
          <p:nvPr>
            <p:ph type="subTitle" idx="1"/>
          </p:nvPr>
        </p:nvSpPr>
        <p:spPr>
          <a:xfrm>
            <a:off x="9933301" y="5684709"/>
            <a:ext cx="11720833" cy="293583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fr-FR" sz="7200" b="1">
                <a:solidFill>
                  <a:srgbClr val="E30C17"/>
                </a:solidFill>
              </a:rPr>
              <a:t>FORMER </a:t>
            </a:r>
            <a:br>
              <a:rPr lang="fr-FR" sz="7200" b="1"/>
            </a:br>
            <a:r>
              <a:rPr lang="fr-FR" sz="7200" b="1"/>
              <a:t>		</a:t>
            </a:r>
            <a:endParaRPr/>
          </a:p>
          <a:p>
            <a:pPr marL="0" lvl="0" indent="0" algn="l" rtl="0">
              <a:lnSpc>
                <a:spcPct val="100000"/>
              </a:lnSpc>
              <a:spcBef>
                <a:spcPts val="1867"/>
              </a:spcBef>
              <a:spcAft>
                <a:spcPts val="0"/>
              </a:spcAft>
              <a:buSzPct val="100000"/>
              <a:buNone/>
            </a:pPr>
            <a:r>
              <a:rPr lang="fr-FR" sz="7200" b="1">
                <a:solidFill>
                  <a:schemeClr val="lt1"/>
                </a:solidFill>
              </a:rPr>
              <a:t>LES COLLABORATEURS</a:t>
            </a:r>
            <a:endParaRPr sz="7200" b="1">
              <a:solidFill>
                <a:srgbClr val="E30C17"/>
              </a:solidFill>
            </a:endParaRPr>
          </a:p>
          <a:p>
            <a:pPr marL="0" lvl="0" indent="0" algn="l" rtl="0">
              <a:lnSpc>
                <a:spcPct val="100000"/>
              </a:lnSpc>
              <a:spcBef>
                <a:spcPts val="1867"/>
              </a:spcBef>
              <a:spcAft>
                <a:spcPts val="0"/>
              </a:spcAft>
              <a:buNone/>
            </a:pPr>
            <a:endParaRP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FORMER LES </a:t>
            </a:r>
            <a:r>
              <a:rPr lang="fr-FR" sz="4400" b="1" i="0" u="none" strike="noStrike" cap="none">
                <a:solidFill>
                  <a:srgbClr val="FF0000"/>
                </a:solidFill>
                <a:latin typeface="Roboto Light"/>
                <a:ea typeface="Roboto Light"/>
                <a:cs typeface="Roboto Light"/>
                <a:sym typeface="Roboto Light"/>
              </a:rPr>
              <a:t>COLLABORATEURS</a:t>
            </a:r>
            <a:endParaRPr sz="4400" b="0" i="0" u="none" strike="noStrike" cap="none">
              <a:solidFill>
                <a:schemeClr val="lt1"/>
              </a:solidFill>
              <a:latin typeface="Roboto Light"/>
              <a:ea typeface="Roboto Light"/>
              <a:cs typeface="Roboto Light"/>
              <a:sym typeface="Roboto Light"/>
            </a:endParaRPr>
          </a:p>
        </p:txBody>
      </p:sp>
      <p:sp>
        <p:nvSpPr>
          <p:cNvPr id="664" name="Google Shape;664;p42"/>
          <p:cNvSpPr/>
          <p:nvPr/>
        </p:nvSpPr>
        <p:spPr>
          <a:xfrm>
            <a:off x="2136773" y="3205516"/>
            <a:ext cx="902580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Je me rends compte que beaucoup de personnes en interne ne connaissent pas le sujet</a:t>
            </a:r>
            <a:endParaRPr sz="1400" b="0" i="0" u="none" strike="noStrike" cap="none">
              <a:solidFill>
                <a:srgbClr val="000000"/>
              </a:solidFill>
              <a:latin typeface="Arial"/>
              <a:ea typeface="Arial"/>
              <a:cs typeface="Arial"/>
              <a:sym typeface="Arial"/>
            </a:endParaRPr>
          </a:p>
        </p:txBody>
      </p:sp>
      <p:sp>
        <p:nvSpPr>
          <p:cNvPr id="665" name="Google Shape;665;p42"/>
          <p:cNvSpPr/>
          <p:nvPr/>
        </p:nvSpPr>
        <p:spPr>
          <a:xfrm>
            <a:off x="1974499" y="2933242"/>
            <a:ext cx="9515886" cy="1621766"/>
          </a:xfrm>
          <a:prstGeom prst="wedgeRoundRectCallout">
            <a:avLst>
              <a:gd name="adj1" fmla="val -32799"/>
              <a:gd name="adj2" fmla="val 7845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666" name="Google Shape;666;p42"/>
          <p:cNvGrpSpPr/>
          <p:nvPr/>
        </p:nvGrpSpPr>
        <p:grpSpPr>
          <a:xfrm>
            <a:off x="1551613" y="5034316"/>
            <a:ext cx="2331411" cy="2331411"/>
            <a:chOff x="10264294" y="5193241"/>
            <a:chExt cx="2331411" cy="2331411"/>
          </a:xfrm>
        </p:grpSpPr>
        <p:pic>
          <p:nvPicPr>
            <p:cNvPr id="667" name="Google Shape;667;p42"/>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668" name="Google Shape;668;p42"/>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
        <p:nvSpPr>
          <p:cNvPr id="669" name="Google Shape;669;p42"/>
          <p:cNvSpPr/>
          <p:nvPr/>
        </p:nvSpPr>
        <p:spPr>
          <a:xfrm>
            <a:off x="6501637" y="6400800"/>
            <a:ext cx="14598473" cy="50167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Sensibiliser</a:t>
            </a:r>
            <a:r>
              <a:rPr lang="fr-FR" sz="3200" b="0" i="0" u="none" strike="noStrike" cap="none">
                <a:solidFill>
                  <a:srgbClr val="262626"/>
                </a:solidFill>
                <a:latin typeface="Roboto Light"/>
                <a:ea typeface="Roboto Light"/>
                <a:cs typeface="Roboto Light"/>
                <a:sym typeface="Roboto Light"/>
              </a:rPr>
              <a:t> l’ensemble des personnes qui seront touchées de près ou de loin par le sujet.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Ne pas oublier de sensibiliser les prestataires externes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Former</a:t>
            </a:r>
            <a:r>
              <a:rPr lang="fr-FR" sz="3200" b="0" i="0" u="none" strike="noStrike" cap="none">
                <a:solidFill>
                  <a:srgbClr val="262626"/>
                </a:solidFill>
                <a:latin typeface="Roboto Light"/>
                <a:ea typeface="Roboto Light"/>
                <a:cs typeface="Roboto Light"/>
                <a:sym typeface="Roboto Light"/>
              </a:rPr>
              <a:t> les collaborateurs qui auront à travailler directement sur l’accessibilité : devs, UI/UX, chef(fe)s de projet, intégrateurs et contributeurs, testeurs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Objectifs : lever les éventuels freins, évangéliser l’intérêt de l’accessibilité pour tous</a:t>
            </a:r>
            <a:endParaRPr sz="1400" b="0" i="0" u="none" strike="noStrike" cap="none">
              <a:solidFill>
                <a:srgbClr val="000000"/>
              </a:solidFill>
              <a:latin typeface="Arial"/>
              <a:ea typeface="Arial"/>
              <a:cs typeface="Arial"/>
              <a:sym typeface="Arial"/>
            </a:endParaRPr>
          </a:p>
        </p:txBody>
      </p:sp>
      <p:sp>
        <p:nvSpPr>
          <p:cNvPr id="670" name="Google Shape;670;p42"/>
          <p:cNvSpPr/>
          <p:nvPr/>
        </p:nvSpPr>
        <p:spPr>
          <a:xfrm>
            <a:off x="5325868" y="6544715"/>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671" name="Google Shape;671;p42"/>
          <p:cNvSpPr/>
          <p:nvPr/>
        </p:nvSpPr>
        <p:spPr>
          <a:xfrm>
            <a:off x="5325868" y="8494283"/>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pic>
        <p:nvPicPr>
          <p:cNvPr id="672" name="Google Shape;672;p42"/>
          <p:cNvPicPr preferRelativeResize="0"/>
          <p:nvPr/>
        </p:nvPicPr>
        <p:blipFill rotWithShape="1">
          <a:blip r:embed="rId5">
            <a:alphaModFix/>
          </a:blip>
          <a:srcRect/>
          <a:stretch/>
        </p:blipFill>
        <p:spPr>
          <a:xfrm>
            <a:off x="5416102" y="10340333"/>
            <a:ext cx="940175" cy="940175"/>
          </a:xfrm>
          <a:prstGeom prst="rect">
            <a:avLst/>
          </a:prstGeom>
          <a:noFill/>
          <a:ln>
            <a:noFill/>
          </a:ln>
        </p:spPr>
      </p:pic>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3"/>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FORMER LES </a:t>
            </a:r>
            <a:r>
              <a:rPr lang="fr-FR" sz="4400" b="1" i="0" u="none" strike="noStrike" cap="none">
                <a:solidFill>
                  <a:srgbClr val="FF0000"/>
                </a:solidFill>
                <a:latin typeface="Roboto Light"/>
                <a:ea typeface="Roboto Light"/>
                <a:cs typeface="Roboto Light"/>
                <a:sym typeface="Roboto Light"/>
              </a:rPr>
              <a:t>COLLABORATEURS</a:t>
            </a:r>
            <a:endParaRPr sz="4400" b="0" i="0" u="none" strike="noStrike" cap="none">
              <a:solidFill>
                <a:schemeClr val="lt1"/>
              </a:solidFill>
              <a:latin typeface="Roboto Light"/>
              <a:ea typeface="Roboto Light"/>
              <a:cs typeface="Roboto Light"/>
              <a:sym typeface="Roboto Light"/>
            </a:endParaRPr>
          </a:p>
        </p:txBody>
      </p:sp>
      <p:sp>
        <p:nvSpPr>
          <p:cNvPr id="679" name="Google Shape;679;p43"/>
          <p:cNvSpPr/>
          <p:nvPr/>
        </p:nvSpPr>
        <p:spPr>
          <a:xfrm>
            <a:off x="2076388" y="3923295"/>
            <a:ext cx="902580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Ça fait beaucoup de monde à former ça…</a:t>
            </a:r>
            <a:endParaRPr sz="1400" b="0" i="0" u="none" strike="noStrike" cap="none">
              <a:solidFill>
                <a:srgbClr val="000000"/>
              </a:solidFill>
              <a:latin typeface="Arial"/>
              <a:ea typeface="Arial"/>
              <a:cs typeface="Arial"/>
              <a:sym typeface="Arial"/>
            </a:endParaRPr>
          </a:p>
        </p:txBody>
      </p:sp>
      <p:sp>
        <p:nvSpPr>
          <p:cNvPr id="680" name="Google Shape;680;p43"/>
          <p:cNvSpPr/>
          <p:nvPr/>
        </p:nvSpPr>
        <p:spPr>
          <a:xfrm>
            <a:off x="1914114" y="3374973"/>
            <a:ext cx="9515886" cy="1621766"/>
          </a:xfrm>
          <a:prstGeom prst="wedgeRoundRectCallout">
            <a:avLst>
              <a:gd name="adj1" fmla="val -32799"/>
              <a:gd name="adj2" fmla="val 7845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681" name="Google Shape;681;p43"/>
          <p:cNvGrpSpPr/>
          <p:nvPr/>
        </p:nvGrpSpPr>
        <p:grpSpPr>
          <a:xfrm>
            <a:off x="1491228" y="5476047"/>
            <a:ext cx="2331411" cy="2331411"/>
            <a:chOff x="10264294" y="5193241"/>
            <a:chExt cx="2331411" cy="2331411"/>
          </a:xfrm>
        </p:grpSpPr>
        <p:pic>
          <p:nvPicPr>
            <p:cNvPr id="682" name="Google Shape;682;p43"/>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683" name="Google Shape;683;p43"/>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
        <p:nvSpPr>
          <p:cNvPr id="684" name="Google Shape;684;p43"/>
          <p:cNvSpPr/>
          <p:nvPr/>
        </p:nvSpPr>
        <p:spPr>
          <a:xfrm>
            <a:off x="6501637" y="6400800"/>
            <a:ext cx="1459847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Prioriser</a:t>
            </a:r>
            <a:r>
              <a:rPr lang="fr-FR" sz="3200" b="0" i="0" u="none" strike="noStrike" cap="none">
                <a:solidFill>
                  <a:srgbClr val="262626"/>
                </a:solidFill>
                <a:latin typeface="Roboto Light"/>
                <a:ea typeface="Roboto Light"/>
                <a:cs typeface="Roboto Light"/>
                <a:sym typeface="Roboto Light"/>
              </a:rPr>
              <a:t> </a:t>
            </a:r>
            <a:r>
              <a:rPr lang="fr-FR" sz="3200" b="1" i="0" u="none" strike="noStrike" cap="none">
                <a:solidFill>
                  <a:srgbClr val="262626"/>
                </a:solidFill>
                <a:latin typeface="Roboto Light"/>
                <a:ea typeface="Roboto Light"/>
                <a:cs typeface="Roboto Light"/>
                <a:sym typeface="Roboto Light"/>
              </a:rPr>
              <a:t>!</a:t>
            </a:r>
            <a:r>
              <a:rPr lang="fr-FR" sz="3200" b="0" i="0" u="none" strike="noStrike" cap="none">
                <a:solidFill>
                  <a:srgbClr val="262626"/>
                </a:solidFill>
                <a:latin typeface="Roboto Light"/>
                <a:ea typeface="Roboto Light"/>
                <a:cs typeface="Roboto Light"/>
                <a:sym typeface="Roboto Light"/>
              </a:rPr>
              <a:t> Tout le monde n’a pas besoin d’être sensibilisé ou formé tout de suite.</a:t>
            </a:r>
            <a:endParaRPr sz="1400" b="0" i="0" u="none" strike="noStrike" cap="none">
              <a:solidFill>
                <a:srgbClr val="000000"/>
              </a:solidFill>
              <a:latin typeface="Arial"/>
              <a:ea typeface="Arial"/>
              <a:cs typeface="Arial"/>
              <a:sym typeface="Arial"/>
            </a:endParaRPr>
          </a:p>
        </p:txBody>
      </p:sp>
      <p:sp>
        <p:nvSpPr>
          <p:cNvPr id="685" name="Google Shape;685;p43"/>
          <p:cNvSpPr/>
          <p:nvPr/>
        </p:nvSpPr>
        <p:spPr>
          <a:xfrm>
            <a:off x="5325868" y="6544715"/>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pic>
        <p:nvPicPr>
          <p:cNvPr id="686" name="Google Shape;686;p43"/>
          <p:cNvPicPr preferRelativeResize="0"/>
          <p:nvPr/>
        </p:nvPicPr>
        <p:blipFill rotWithShape="1">
          <a:blip r:embed="rId5">
            <a:alphaModFix/>
          </a:blip>
          <a:srcRect t="49634" r="65517"/>
          <a:stretch/>
        </p:blipFill>
        <p:spPr>
          <a:xfrm>
            <a:off x="2883273" y="6003039"/>
            <a:ext cx="362955" cy="530164"/>
          </a:xfrm>
          <a:prstGeom prst="rect">
            <a:avLst/>
          </a:prstGeom>
          <a:noFill/>
          <a:ln>
            <a:noFill/>
          </a:ln>
        </p:spPr>
      </p:pic>
      <p:sp>
        <p:nvSpPr>
          <p:cNvPr id="687" name="Google Shape;687;p43"/>
          <p:cNvSpPr/>
          <p:nvPr/>
        </p:nvSpPr>
        <p:spPr>
          <a:xfrm>
            <a:off x="6501637" y="7663543"/>
            <a:ext cx="1459847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S’aider d’un prestataire externe</a:t>
            </a:r>
            <a:endParaRPr sz="3200" b="0" i="0" u="none" strike="noStrike" cap="none">
              <a:solidFill>
                <a:srgbClr val="262626"/>
              </a:solidFill>
              <a:latin typeface="Roboto Light"/>
              <a:ea typeface="Roboto Light"/>
              <a:cs typeface="Roboto Light"/>
              <a:sym typeface="Roboto Light"/>
            </a:endParaRPr>
          </a:p>
        </p:txBody>
      </p:sp>
      <p:sp>
        <p:nvSpPr>
          <p:cNvPr id="688" name="Google Shape;688;p43"/>
          <p:cNvSpPr/>
          <p:nvPr/>
        </p:nvSpPr>
        <p:spPr>
          <a:xfrm>
            <a:off x="5325868" y="7807458"/>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FORMER LES </a:t>
            </a:r>
            <a:r>
              <a:rPr lang="fr-FR" sz="4400" b="1" i="0" u="none" strike="noStrike" cap="none">
                <a:solidFill>
                  <a:srgbClr val="FF0000"/>
                </a:solidFill>
                <a:latin typeface="Roboto Light"/>
                <a:ea typeface="Roboto Light"/>
                <a:cs typeface="Roboto Light"/>
                <a:sym typeface="Roboto Light"/>
              </a:rPr>
              <a:t>COLLABORATEURS</a:t>
            </a:r>
            <a:endParaRPr sz="4400" b="0" i="0" u="none" strike="noStrike" cap="none">
              <a:solidFill>
                <a:schemeClr val="lt1"/>
              </a:solidFill>
              <a:latin typeface="Roboto Light"/>
              <a:ea typeface="Roboto Light"/>
              <a:cs typeface="Roboto Light"/>
              <a:sym typeface="Roboto Light"/>
            </a:endParaRPr>
          </a:p>
        </p:txBody>
      </p:sp>
      <p:sp>
        <p:nvSpPr>
          <p:cNvPr id="695" name="Google Shape;695;p44"/>
          <p:cNvSpPr/>
          <p:nvPr/>
        </p:nvSpPr>
        <p:spPr>
          <a:xfrm>
            <a:off x="5256682" y="3296248"/>
            <a:ext cx="902580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Oui j’ai été formé, mais je ne sais toujours pas vraiment par quoi commencer dans mon boulot !</a:t>
            </a:r>
            <a:endParaRPr sz="1400" b="0" i="0" u="none" strike="noStrike" cap="none">
              <a:solidFill>
                <a:srgbClr val="000000"/>
              </a:solidFill>
              <a:latin typeface="Arial"/>
              <a:ea typeface="Arial"/>
              <a:cs typeface="Arial"/>
              <a:sym typeface="Arial"/>
            </a:endParaRPr>
          </a:p>
        </p:txBody>
      </p:sp>
      <p:sp>
        <p:nvSpPr>
          <p:cNvPr id="696" name="Google Shape;696;p44"/>
          <p:cNvSpPr/>
          <p:nvPr/>
        </p:nvSpPr>
        <p:spPr>
          <a:xfrm>
            <a:off x="5094408" y="2972215"/>
            <a:ext cx="9515886" cy="1621766"/>
          </a:xfrm>
          <a:prstGeom prst="wedgeRoundRectCallout">
            <a:avLst>
              <a:gd name="adj1" fmla="val 54953"/>
              <a:gd name="adj2" fmla="val 31649"/>
              <a:gd name="adj3" fmla="val 16667"/>
            </a:avLst>
          </a:prstGeom>
          <a:noFill/>
          <a:ln w="28575" cap="flat" cmpd="sng">
            <a:solidFill>
              <a:srgbClr val="00206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697" name="Google Shape;697;p44"/>
          <p:cNvSpPr/>
          <p:nvPr/>
        </p:nvSpPr>
        <p:spPr>
          <a:xfrm>
            <a:off x="2639684" y="6521571"/>
            <a:ext cx="14598473"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C’est vrai</a:t>
            </a:r>
            <a:r>
              <a:rPr lang="fr-FR" sz="3200" b="0" i="0" u="none" strike="noStrike" cap="none">
                <a:solidFill>
                  <a:srgbClr val="262626"/>
                </a:solidFill>
                <a:latin typeface="Roboto Light"/>
                <a:ea typeface="Roboto Light"/>
                <a:cs typeface="Roboto Light"/>
                <a:sym typeface="Roboto Light"/>
              </a:rPr>
              <a:t> </a:t>
            </a:r>
            <a:r>
              <a:rPr lang="fr-FR" sz="3200" b="1" i="0" u="none" strike="noStrike" cap="none">
                <a:solidFill>
                  <a:srgbClr val="262626"/>
                </a:solidFill>
                <a:latin typeface="Roboto Light"/>
                <a:ea typeface="Roboto Light"/>
                <a:cs typeface="Roboto Light"/>
                <a:sym typeface="Roboto Light"/>
              </a:rPr>
              <a:t>!</a:t>
            </a:r>
            <a:r>
              <a:rPr lang="fr-FR" sz="3200" b="0" i="0" u="none" strike="noStrike" cap="none">
                <a:solidFill>
                  <a:srgbClr val="262626"/>
                </a:solidFill>
                <a:latin typeface="Roboto Light"/>
                <a:ea typeface="Roboto Light"/>
                <a:cs typeface="Roboto Light"/>
                <a:sym typeface="Roboto Light"/>
              </a:rPr>
              <a:t> Être formé ne signifie pas être opérationnel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62626"/>
                </a:solidFill>
                <a:latin typeface="Roboto Light"/>
                <a:ea typeface="Roboto Light"/>
                <a:cs typeface="Roboto Light"/>
                <a:sym typeface="Roboto Light"/>
              </a:rPr>
              <a:t>Accompagner</a:t>
            </a:r>
            <a:r>
              <a:rPr lang="fr-FR" sz="3200" b="0" i="0" u="none" strike="noStrike" cap="none">
                <a:solidFill>
                  <a:srgbClr val="262626"/>
                </a:solidFill>
                <a:latin typeface="Roboto Light"/>
                <a:ea typeface="Roboto Light"/>
                <a:cs typeface="Roboto Light"/>
                <a:sym typeface="Roboto Light"/>
              </a:rPr>
              <a:t> : avoir formé ne signifie pas non plus que votre tâche s’arrête là. L’accessibilité se travaille et s’apprend avec le temps.</a:t>
            </a:r>
            <a:endParaRPr sz="1400" b="0" i="0" u="none" strike="noStrike" cap="none">
              <a:solidFill>
                <a:srgbClr val="000000"/>
              </a:solidFill>
              <a:latin typeface="Arial"/>
              <a:ea typeface="Arial"/>
              <a:cs typeface="Arial"/>
              <a:sym typeface="Arial"/>
            </a:endParaRPr>
          </a:p>
        </p:txBody>
      </p:sp>
      <p:sp>
        <p:nvSpPr>
          <p:cNvPr id="698" name="Google Shape;698;p44"/>
          <p:cNvSpPr/>
          <p:nvPr/>
        </p:nvSpPr>
        <p:spPr>
          <a:xfrm>
            <a:off x="1463915" y="6665486"/>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699" name="Google Shape;699;p44"/>
          <p:cNvSpPr/>
          <p:nvPr/>
        </p:nvSpPr>
        <p:spPr>
          <a:xfrm>
            <a:off x="1463915" y="8149228"/>
            <a:ext cx="954061" cy="26439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pic>
        <p:nvPicPr>
          <p:cNvPr id="700" name="Google Shape;700;p44"/>
          <p:cNvPicPr preferRelativeResize="0"/>
          <p:nvPr/>
        </p:nvPicPr>
        <p:blipFill rotWithShape="1">
          <a:blip r:embed="rId3">
            <a:alphaModFix/>
          </a:blip>
          <a:srcRect/>
          <a:stretch/>
        </p:blipFill>
        <p:spPr>
          <a:xfrm>
            <a:off x="14772568" y="3366314"/>
            <a:ext cx="2455333" cy="2455333"/>
          </a:xfrm>
          <a:prstGeom prst="rect">
            <a:avLst/>
          </a:prstGeom>
          <a:noFill/>
          <a:ln>
            <a:noFill/>
          </a:ln>
        </p:spPr>
      </p:pic>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5"/>
          <p:cNvSpPr txBox="1"/>
          <p:nvPr/>
        </p:nvSpPr>
        <p:spPr>
          <a:xfrm>
            <a:off x="2895600" y="4966447"/>
            <a:ext cx="17068799" cy="286870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6000"/>
              <a:buFont typeface="Arial"/>
              <a:buNone/>
            </a:pPr>
            <a:r>
              <a:rPr lang="fr-FR" sz="6000" b="0" i="0" u="none" strike="noStrike" cap="none">
                <a:solidFill>
                  <a:srgbClr val="262626"/>
                </a:solidFill>
                <a:latin typeface="Roboto Light"/>
                <a:ea typeface="Roboto Light"/>
                <a:cs typeface="Roboto Light"/>
                <a:sym typeface="Roboto Light"/>
              </a:rPr>
              <a:t>6. </a:t>
            </a:r>
            <a:r>
              <a:rPr lang="fr-FR" sz="6000" b="0" i="0" u="none" strike="noStrike" cap="none">
                <a:solidFill>
                  <a:schemeClr val="lt1"/>
                </a:solidFill>
                <a:latin typeface="Roboto Light"/>
                <a:ea typeface="Roboto Light"/>
                <a:cs typeface="Roboto Light"/>
                <a:sym typeface="Roboto Light"/>
              </a:rPr>
              <a:t>ET </a:t>
            </a:r>
            <a:r>
              <a:rPr lang="fr-FR" sz="6000" b="1" i="0" u="none" strike="noStrike" cap="none">
                <a:solidFill>
                  <a:srgbClr val="FF0000"/>
                </a:solidFill>
                <a:latin typeface="Roboto Light"/>
                <a:ea typeface="Roboto Light"/>
                <a:cs typeface="Roboto Light"/>
                <a:sym typeface="Roboto Light"/>
              </a:rPr>
              <a:t>APRÈS </a:t>
            </a:r>
            <a:r>
              <a:rPr lang="fr-FR" sz="6000" b="0" i="0" u="none" strike="noStrike" cap="none">
                <a:solidFill>
                  <a:schemeClr val="lt1"/>
                </a:solidFill>
                <a:latin typeface="Roboto Light"/>
                <a:ea typeface="Roboto Light"/>
                <a:cs typeface="Roboto Light"/>
                <a:sym typeface="Roboto Light"/>
              </a:rPr>
              <a:t>?</a:t>
            </a:r>
            <a:endParaRPr sz="6000" b="1" i="0" u="none" strike="noStrike" cap="none">
              <a:solidFill>
                <a:srgbClr val="FF0000"/>
              </a:solidFill>
              <a:latin typeface="Roboto Light"/>
              <a:ea typeface="Roboto Light"/>
              <a:cs typeface="Roboto Light"/>
              <a:sym typeface="Roboto Light"/>
            </a:endParaRP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3"/>
          <p:cNvSpPr txBox="1">
            <a:spLocks noGrp="1"/>
          </p:cNvSpPr>
          <p:nvPr>
            <p:ph type="sldNum" idx="12"/>
          </p:nvPr>
        </p:nvSpPr>
        <p:spPr>
          <a:xfrm>
            <a:off x="21841200" y="12182400"/>
            <a:ext cx="725486"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67</a:t>
            </a:fld>
            <a:endParaRPr/>
          </a:p>
        </p:txBody>
      </p:sp>
      <p:sp>
        <p:nvSpPr>
          <p:cNvPr id="728" name="Google Shape;728;p93"/>
          <p:cNvSpPr txBox="1">
            <a:spLocks noGrp="1"/>
          </p:cNvSpPr>
          <p:nvPr>
            <p:ph type="subTitle" idx="1"/>
          </p:nvPr>
        </p:nvSpPr>
        <p:spPr>
          <a:xfrm>
            <a:off x="9933301" y="5684709"/>
            <a:ext cx="11720833" cy="293583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fr-FR" sz="7200" b="1">
                <a:solidFill>
                  <a:srgbClr val="E30C17"/>
                </a:solidFill>
              </a:rPr>
              <a:t>PERENNISER </a:t>
            </a:r>
            <a:br>
              <a:rPr lang="fr-FR" sz="7200" b="1"/>
            </a:br>
            <a:r>
              <a:rPr lang="fr-FR" sz="7200" b="1"/>
              <a:t>		</a:t>
            </a:r>
            <a:endParaRPr/>
          </a:p>
          <a:p>
            <a:pPr marL="0" lvl="0" indent="0" algn="l" rtl="0">
              <a:lnSpc>
                <a:spcPct val="100000"/>
              </a:lnSpc>
              <a:spcBef>
                <a:spcPts val="1867"/>
              </a:spcBef>
              <a:spcAft>
                <a:spcPts val="0"/>
              </a:spcAft>
              <a:buSzPct val="100000"/>
              <a:buNone/>
            </a:pPr>
            <a:r>
              <a:rPr lang="fr-FR" sz="7200" b="1">
                <a:solidFill>
                  <a:schemeClr val="lt1"/>
                </a:solidFill>
              </a:rPr>
              <a:t>ET COMMUNIQUER</a:t>
            </a:r>
            <a:endParaRPr sz="7200" b="1">
              <a:solidFill>
                <a:srgbClr val="E30C17"/>
              </a:solidFill>
            </a:endParaRPr>
          </a:p>
          <a:p>
            <a:pPr marL="0" lvl="0" indent="0" algn="l" rtl="0">
              <a:lnSpc>
                <a:spcPct val="100000"/>
              </a:lnSpc>
              <a:spcBef>
                <a:spcPts val="1867"/>
              </a:spcBef>
              <a:spcAft>
                <a:spcPts val="0"/>
              </a:spcAft>
              <a:buNone/>
            </a:pPr>
            <a:endParaRP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6"/>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rgbClr val="FF0000"/>
                </a:solidFill>
                <a:latin typeface="Roboto Light"/>
                <a:ea typeface="Roboto Light"/>
                <a:cs typeface="Roboto Light"/>
                <a:sym typeface="Roboto Light"/>
              </a:rPr>
              <a:t>COMMUNIQUER</a:t>
            </a:r>
            <a:r>
              <a:rPr lang="fr-FR" sz="4400" b="0" i="0" u="none" strike="noStrike" cap="none">
                <a:solidFill>
                  <a:schemeClr val="lt1"/>
                </a:solidFill>
                <a:latin typeface="Roboto Light"/>
                <a:ea typeface="Roboto Light"/>
                <a:cs typeface="Roboto Light"/>
                <a:sym typeface="Roboto Light"/>
              </a:rPr>
              <a:t> SUR L’ACCESSIBILITÉ</a:t>
            </a:r>
            <a:endParaRPr sz="4400" b="1" i="0" u="none" strike="noStrike" cap="none">
              <a:solidFill>
                <a:srgbClr val="ED4857"/>
              </a:solidFill>
              <a:latin typeface="Roboto Light"/>
              <a:ea typeface="Roboto Light"/>
              <a:cs typeface="Roboto Light"/>
              <a:sym typeface="Roboto Light"/>
            </a:endParaRPr>
          </a:p>
        </p:txBody>
      </p:sp>
      <p:sp>
        <p:nvSpPr>
          <p:cNvPr id="735" name="Google Shape;735;p46"/>
          <p:cNvSpPr/>
          <p:nvPr/>
        </p:nvSpPr>
        <p:spPr>
          <a:xfrm>
            <a:off x="1291385" y="2746677"/>
            <a:ext cx="19248748" cy="741741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En </a:t>
            </a:r>
            <a:r>
              <a:rPr lang="fr-FR" sz="2800" b="1" i="0" u="none" strike="noStrike" cap="none">
                <a:solidFill>
                  <a:srgbClr val="262626"/>
                </a:solidFill>
                <a:latin typeface="Roboto Light"/>
                <a:ea typeface="Roboto Light"/>
                <a:cs typeface="Roboto Light"/>
                <a:sym typeface="Roboto Light"/>
              </a:rPr>
              <a:t>interne :</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Calibri"/>
              <a:buNone/>
            </a:pPr>
            <a:endParaRPr sz="2800" b="1"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Communiquer sur les objectifs de l’entreprise</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Communiquer sur les grandes étapes franchies : x collaborateurs formés, un outil qui atteint un taux de conformité de x %, la nomination du référent A11Y, la mise en place d’un partenariat avec une entreprise externe, etc</a:t>
            </a:r>
            <a:endParaRPr sz="2800" b="0" i="0" u="none" strike="noStrike" cap="none">
              <a:solidFill>
                <a:srgbClr val="262626"/>
              </a:solidFill>
              <a:latin typeface="Roboto Light"/>
              <a:ea typeface="Roboto Light"/>
              <a:cs typeface="Roboto Light"/>
              <a:sym typeface="Roboto Light"/>
            </a:endParaRPr>
          </a:p>
          <a:p>
            <a:pPr marL="1339850" marR="0" lvl="1"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En </a:t>
            </a:r>
            <a:r>
              <a:rPr lang="fr-FR" sz="2800" b="1" i="0" u="none" strike="noStrike" cap="none">
                <a:solidFill>
                  <a:srgbClr val="262626"/>
                </a:solidFill>
                <a:latin typeface="Roboto Light"/>
                <a:ea typeface="Roboto Light"/>
                <a:cs typeface="Roboto Light"/>
                <a:sym typeface="Roboto Light"/>
              </a:rPr>
              <a:t>externe :</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Calibri"/>
              <a:buNone/>
            </a:pPr>
            <a:endParaRPr sz="2800" b="1"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L’accessibilité est une obligation légale, attention à ne pas trop se vanter d’être conforme à la loi !</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S’associer à la Mission Handicap de l’entreprise pour communiquer au-delà même de l’accessibilité numérique</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1339850" marR="0" lvl="1" indent="-457200" algn="l" rtl="0">
              <a:lnSpc>
                <a:spcPct val="100000"/>
              </a:lnSpc>
              <a:spcBef>
                <a:spcPts val="0"/>
              </a:spcBef>
              <a:spcAft>
                <a:spcPts val="0"/>
              </a:spcAft>
              <a:buClr>
                <a:srgbClr val="262626"/>
              </a:buClr>
              <a:buSzPts val="2800"/>
              <a:buFont typeface="Roboto Light"/>
              <a:buChar char="-"/>
            </a:pPr>
            <a:r>
              <a:rPr lang="fr-FR" sz="2800" b="0" i="0" u="none" strike="noStrike" cap="none">
                <a:solidFill>
                  <a:srgbClr val="262626"/>
                </a:solidFill>
                <a:latin typeface="Roboto Light"/>
                <a:ea typeface="Roboto Light"/>
                <a:cs typeface="Roboto Light"/>
                <a:sym typeface="Roboto Light"/>
              </a:rPr>
              <a:t>Communiquer sur tout ce que vous faites en plus de vos obligations légales =&gt; comment vous différenciez-vous ?</a:t>
            </a:r>
            <a:endParaRPr sz="1400" b="0" i="0" u="none" strike="noStrike" cap="none">
              <a:solidFill>
                <a:srgbClr val="000000"/>
              </a:solidFill>
              <a:latin typeface="Arial"/>
              <a:ea typeface="Arial"/>
              <a:cs typeface="Arial"/>
              <a:sym typeface="Arial"/>
            </a:endParaRPr>
          </a:p>
          <a:p>
            <a:pPr marL="1339850" marR="0" lvl="1" indent="-279400" algn="l" rtl="0">
              <a:lnSpc>
                <a:spcPct val="100000"/>
              </a:lnSpc>
              <a:spcBef>
                <a:spcPts val="0"/>
              </a:spcBef>
              <a:spcAft>
                <a:spcPts val="0"/>
              </a:spcAft>
              <a:buClr>
                <a:schemeClr val="dk1"/>
              </a:buClr>
              <a:buSzPts val="2800"/>
              <a:buFont typeface="Calibri"/>
              <a:buNone/>
            </a:pPr>
            <a:endParaRPr sz="2800" b="0" i="0" u="none" strike="noStrike" cap="none">
              <a:solidFill>
                <a:srgbClr val="262626"/>
              </a:solidFill>
              <a:latin typeface="Roboto Light"/>
              <a:ea typeface="Roboto Light"/>
              <a:cs typeface="Roboto Light"/>
              <a:sym typeface="Roboto Light"/>
            </a:endParaRPr>
          </a:p>
          <a:p>
            <a:pPr marL="882650" marR="0" lvl="1"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p:txBody>
      </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7"/>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rgbClr val="262626"/>
                </a:solidFill>
                <a:latin typeface="Roboto Light"/>
                <a:ea typeface="Roboto Light"/>
                <a:cs typeface="Roboto Light"/>
                <a:sym typeface="Roboto Light"/>
              </a:rPr>
              <a:t>UNE COMMUNICATION </a:t>
            </a:r>
            <a:r>
              <a:rPr lang="fr-FR" sz="4400" b="1" i="0" u="none" strike="noStrike" cap="none">
                <a:solidFill>
                  <a:srgbClr val="FF0000"/>
                </a:solidFill>
                <a:latin typeface="Roboto Light"/>
                <a:ea typeface="Roboto Light"/>
                <a:cs typeface="Roboto Light"/>
                <a:sym typeface="Roboto Light"/>
              </a:rPr>
              <a:t>NÉGATIVE</a:t>
            </a:r>
            <a:r>
              <a:rPr lang="fr-FR" sz="4400" b="0" i="0" u="none" strike="noStrike" cap="none">
                <a:solidFill>
                  <a:srgbClr val="262626"/>
                </a:solidFill>
                <a:latin typeface="Roboto Light"/>
                <a:ea typeface="Roboto Light"/>
                <a:cs typeface="Roboto Light"/>
                <a:sym typeface="Roboto Light"/>
              </a:rPr>
              <a:t> SUR LE HANDICAP PEUT ÊTRE </a:t>
            </a:r>
            <a:r>
              <a:rPr lang="fr-FR" sz="4400" b="1" i="0" u="none" strike="noStrike" cap="none">
                <a:solidFill>
                  <a:srgbClr val="FF0000"/>
                </a:solidFill>
                <a:latin typeface="Roboto Light"/>
                <a:ea typeface="Roboto Light"/>
                <a:cs typeface="Roboto Light"/>
                <a:sym typeface="Roboto Light"/>
              </a:rPr>
              <a:t>FATALE</a:t>
            </a:r>
            <a:r>
              <a:rPr lang="fr-FR" sz="4400" b="0" i="0" u="none" strike="noStrike" cap="none">
                <a:solidFill>
                  <a:srgbClr val="262626"/>
                </a:solidFill>
                <a:latin typeface="Roboto Light"/>
                <a:ea typeface="Roboto Light"/>
                <a:cs typeface="Roboto Light"/>
                <a:sym typeface="Roboto Light"/>
              </a:rPr>
              <a:t> </a:t>
            </a:r>
            <a:endParaRPr sz="1400" b="0" i="0" u="none" strike="noStrike" cap="none">
              <a:solidFill>
                <a:srgbClr val="000000"/>
              </a:solidFill>
              <a:latin typeface="Arial"/>
              <a:ea typeface="Arial"/>
              <a:cs typeface="Arial"/>
              <a:sym typeface="Arial"/>
            </a:endParaRPr>
          </a:p>
        </p:txBody>
      </p:sp>
      <p:sp>
        <p:nvSpPr>
          <p:cNvPr id="742" name="Google Shape;742;p47"/>
          <p:cNvSpPr/>
          <p:nvPr/>
        </p:nvSpPr>
        <p:spPr>
          <a:xfrm>
            <a:off x="12132734" y="12156871"/>
            <a:ext cx="11430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lt1"/>
                </a:solidFill>
                <a:latin typeface="Calibri"/>
                <a:ea typeface="Calibri"/>
                <a:cs typeface="Calibri"/>
                <a:sym typeface="Calibri"/>
              </a:rPr>
              <a:t>Source : </a:t>
            </a:r>
            <a:r>
              <a:rPr lang="fr-FR" sz="12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https://www.liberation.fr/checknews/2018/10/09/le-monoprix-de-la-blancarde-a-marseille-avait-il-le-droit-de-refuser-l-acces-a-un-chien-d-aveugle_1684134/</a:t>
            </a:r>
            <a:endParaRPr sz="1200" b="0" i="0" u="none" strike="noStrike" cap="none">
              <a:solidFill>
                <a:schemeClr val="lt1"/>
              </a:solidFill>
              <a:latin typeface="Calibri"/>
              <a:ea typeface="Calibri"/>
              <a:cs typeface="Calibri"/>
              <a:sym typeface="Calibri"/>
            </a:endParaRPr>
          </a:p>
        </p:txBody>
      </p:sp>
      <p:pic>
        <p:nvPicPr>
          <p:cNvPr id="743" name="Google Shape;743;p47"/>
          <p:cNvPicPr preferRelativeResize="0"/>
          <p:nvPr/>
        </p:nvPicPr>
        <p:blipFill rotWithShape="1">
          <a:blip r:embed="rId4">
            <a:alphaModFix/>
          </a:blip>
          <a:srcRect/>
          <a:stretch/>
        </p:blipFill>
        <p:spPr>
          <a:xfrm>
            <a:off x="5823557" y="2266951"/>
            <a:ext cx="10693400" cy="8928100"/>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70" descr="Une image contenant personne&#10;&#10;Description générée automatiquement"/>
          <p:cNvPicPr preferRelativeResize="0"/>
          <p:nvPr/>
        </p:nvPicPr>
        <p:blipFill rotWithShape="1">
          <a:blip r:embed="rId3">
            <a:alphaModFix/>
          </a:blip>
          <a:srcRect/>
          <a:stretch/>
        </p:blipFill>
        <p:spPr>
          <a:xfrm>
            <a:off x="8541012" y="5186382"/>
            <a:ext cx="5332063" cy="3553346"/>
          </a:xfrm>
          <a:prstGeom prst="rect">
            <a:avLst/>
          </a:prstGeom>
          <a:noFill/>
          <a:ln>
            <a:noFill/>
          </a:ln>
        </p:spPr>
      </p:pic>
      <p:sp>
        <p:nvSpPr>
          <p:cNvPr id="121" name="Google Shape;121;p70"/>
          <p:cNvSpPr txBox="1">
            <a:spLocks noGrp="1"/>
          </p:cNvSpPr>
          <p:nvPr>
            <p:ph type="sldNum" idx="12"/>
          </p:nvPr>
        </p:nvSpPr>
        <p:spPr>
          <a:xfrm>
            <a:off x="21841200" y="12182400"/>
            <a:ext cx="727200" cy="6109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7</a:t>
            </a:fld>
            <a:endParaRPr/>
          </a:p>
        </p:txBody>
      </p:sp>
      <p:sp>
        <p:nvSpPr>
          <p:cNvPr id="122" name="Google Shape;122;p70"/>
          <p:cNvSpPr txBox="1">
            <a:spLocks noGrp="1"/>
          </p:cNvSpPr>
          <p:nvPr>
            <p:ph type="title"/>
          </p:nvPr>
        </p:nvSpPr>
        <p:spPr>
          <a:xfrm>
            <a:off x="1321200" y="1018800"/>
            <a:ext cx="20218401" cy="1202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fr-FR" sz="6500">
                <a:solidFill>
                  <a:schemeClr val="lt1"/>
                </a:solidFill>
              </a:rPr>
              <a:t>LE</a:t>
            </a:r>
            <a:r>
              <a:rPr lang="fr-FR" sz="6500"/>
              <a:t> </a:t>
            </a:r>
            <a:r>
              <a:rPr lang="fr-FR" sz="6500">
                <a:solidFill>
                  <a:srgbClr val="E30C17"/>
                </a:solidFill>
              </a:rPr>
              <a:t>HANDICAP</a:t>
            </a:r>
            <a:r>
              <a:rPr lang="fr-FR" sz="6500"/>
              <a:t> </a:t>
            </a:r>
            <a:r>
              <a:rPr lang="fr-FR" sz="6500">
                <a:solidFill>
                  <a:schemeClr val="lt1"/>
                </a:solidFill>
              </a:rPr>
              <a:t>en France, c’est :</a:t>
            </a:r>
            <a:endParaRPr/>
          </a:p>
        </p:txBody>
      </p:sp>
      <p:grpSp>
        <p:nvGrpSpPr>
          <p:cNvPr id="123" name="Google Shape;123;p70"/>
          <p:cNvGrpSpPr/>
          <p:nvPr/>
        </p:nvGrpSpPr>
        <p:grpSpPr>
          <a:xfrm>
            <a:off x="3009281" y="2995988"/>
            <a:ext cx="10393937" cy="3611408"/>
            <a:chOff x="619296" y="3399257"/>
            <a:chExt cx="10105703" cy="3511262"/>
          </a:xfrm>
        </p:grpSpPr>
        <p:graphicFrame>
          <p:nvGraphicFramePr>
            <p:cNvPr id="124" name="Google Shape;124;p70"/>
            <p:cNvGraphicFramePr/>
            <p:nvPr/>
          </p:nvGraphicFramePr>
          <p:xfrm>
            <a:off x="619296" y="3405179"/>
            <a:ext cx="5513903" cy="3505340"/>
          </p:xfrm>
          <a:graphic>
            <a:graphicData uri="http://schemas.openxmlformats.org/drawingml/2006/chart">
              <c:chart xmlns:c="http://schemas.openxmlformats.org/drawingml/2006/chart" xmlns:r="http://schemas.openxmlformats.org/officeDocument/2006/relationships" r:id="rId4"/>
            </a:graphicData>
          </a:graphic>
        </p:graphicFrame>
        <p:sp>
          <p:nvSpPr>
            <p:cNvPr id="125" name="Google Shape;125;p70"/>
            <p:cNvSpPr txBox="1"/>
            <p:nvPr/>
          </p:nvSpPr>
          <p:spPr>
            <a:xfrm>
              <a:off x="4779859" y="3399257"/>
              <a:ext cx="2407229" cy="897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5400" b="1" i="0" u="none" strike="noStrike" cap="none">
                  <a:solidFill>
                    <a:srgbClr val="E30C17"/>
                  </a:solidFill>
                  <a:latin typeface="Roboto Light"/>
                  <a:ea typeface="Roboto Light"/>
                  <a:cs typeface="Roboto Light"/>
                  <a:sym typeface="Roboto Light"/>
                </a:rPr>
                <a:t>12 M</a:t>
              </a:r>
              <a:endParaRPr/>
            </a:p>
          </p:txBody>
        </p:sp>
        <p:sp>
          <p:nvSpPr>
            <p:cNvPr id="126" name="Google Shape;126;p70"/>
            <p:cNvSpPr/>
            <p:nvPr/>
          </p:nvSpPr>
          <p:spPr>
            <a:xfrm>
              <a:off x="6384727" y="3434471"/>
              <a:ext cx="4340272" cy="8079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1" i="0" u="none" strike="noStrike" cap="none">
                  <a:solidFill>
                    <a:srgbClr val="262626"/>
                  </a:solidFill>
                  <a:latin typeface="Roboto"/>
                  <a:ea typeface="Roboto"/>
                  <a:cs typeface="Roboto"/>
                  <a:sym typeface="Roboto"/>
                </a:rPr>
                <a:t>USAGERS EN SITUATION </a:t>
              </a:r>
              <a:br>
                <a:rPr lang="fr-FR" sz="2400" b="1" i="0" u="none" strike="noStrike" cap="none">
                  <a:solidFill>
                    <a:srgbClr val="262626"/>
                  </a:solidFill>
                  <a:latin typeface="Roboto"/>
                  <a:ea typeface="Roboto"/>
                  <a:cs typeface="Roboto"/>
                  <a:sym typeface="Roboto"/>
                </a:rPr>
              </a:br>
              <a:r>
                <a:rPr lang="fr-FR" sz="2400" b="1" i="0" u="none" strike="noStrike" cap="none">
                  <a:solidFill>
                    <a:srgbClr val="262626"/>
                  </a:solidFill>
                  <a:latin typeface="Roboto"/>
                  <a:ea typeface="Roboto"/>
                  <a:cs typeface="Roboto"/>
                  <a:sym typeface="Roboto"/>
                </a:rPr>
                <a:t>DE HANDICAP  </a:t>
              </a:r>
              <a:endParaRPr/>
            </a:p>
          </p:txBody>
        </p:sp>
        <p:cxnSp>
          <p:nvCxnSpPr>
            <p:cNvPr id="127" name="Google Shape;127;p70"/>
            <p:cNvCxnSpPr/>
            <p:nvPr/>
          </p:nvCxnSpPr>
          <p:spPr>
            <a:xfrm rot="10800000" flipH="1">
              <a:off x="4833012" y="4272655"/>
              <a:ext cx="5093020" cy="1"/>
            </a:xfrm>
            <a:prstGeom prst="straightConnector1">
              <a:avLst/>
            </a:prstGeom>
            <a:noFill/>
            <a:ln w="25400" cap="flat" cmpd="sng">
              <a:solidFill>
                <a:srgbClr val="1F3C46"/>
              </a:solidFill>
              <a:prstDash val="solid"/>
              <a:round/>
              <a:headEnd type="none" w="sm" len="sm"/>
              <a:tailEnd type="none" w="sm" len="sm"/>
            </a:ln>
          </p:spPr>
        </p:cxnSp>
      </p:grpSp>
      <p:grpSp>
        <p:nvGrpSpPr>
          <p:cNvPr id="128" name="Google Shape;128;p70"/>
          <p:cNvGrpSpPr/>
          <p:nvPr/>
        </p:nvGrpSpPr>
        <p:grpSpPr>
          <a:xfrm>
            <a:off x="10800320" y="8251241"/>
            <a:ext cx="9085245" cy="3933774"/>
            <a:chOff x="14554074" y="3861969"/>
            <a:chExt cx="9068016" cy="3926314"/>
          </a:xfrm>
        </p:grpSpPr>
        <p:graphicFrame>
          <p:nvGraphicFramePr>
            <p:cNvPr id="129" name="Google Shape;129;p70"/>
            <p:cNvGraphicFramePr/>
            <p:nvPr/>
          </p:nvGraphicFramePr>
          <p:xfrm>
            <a:off x="17062791" y="3861969"/>
            <a:ext cx="6559299" cy="3926314"/>
          </p:xfrm>
          <a:graphic>
            <a:graphicData uri="http://schemas.openxmlformats.org/drawingml/2006/chart">
              <c:chart xmlns:c="http://schemas.openxmlformats.org/drawingml/2006/chart" xmlns:r="http://schemas.openxmlformats.org/officeDocument/2006/relationships" r:id="rId5"/>
            </a:graphicData>
          </a:graphic>
        </p:graphicFrame>
        <p:sp>
          <p:nvSpPr>
            <p:cNvPr id="130" name="Google Shape;130;p70"/>
            <p:cNvSpPr txBox="1"/>
            <p:nvPr/>
          </p:nvSpPr>
          <p:spPr>
            <a:xfrm>
              <a:off x="14554074" y="5662741"/>
              <a:ext cx="1975261" cy="9215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5400" b="1" i="0" u="none" strike="noStrike" cap="none">
                  <a:solidFill>
                    <a:srgbClr val="E30C17"/>
                  </a:solidFill>
                  <a:latin typeface="Roboto Light"/>
                  <a:ea typeface="Roboto Light"/>
                  <a:cs typeface="Roboto Light"/>
                  <a:sym typeface="Roboto Light"/>
                </a:rPr>
                <a:t>80%</a:t>
              </a:r>
              <a:endParaRPr/>
            </a:p>
          </p:txBody>
        </p:sp>
        <p:sp>
          <p:nvSpPr>
            <p:cNvPr id="131" name="Google Shape;131;p70"/>
            <p:cNvSpPr/>
            <p:nvPr/>
          </p:nvSpPr>
          <p:spPr>
            <a:xfrm>
              <a:off x="15995879" y="5710043"/>
              <a:ext cx="4012367" cy="829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1" i="0" u="none" strike="noStrike" cap="none">
                  <a:solidFill>
                    <a:srgbClr val="262626"/>
                  </a:solidFill>
                  <a:latin typeface="Roboto"/>
                  <a:ea typeface="Roboto"/>
                  <a:cs typeface="Roboto"/>
                  <a:sym typeface="Roboto"/>
                </a:rPr>
                <a:t>HANDICAPS </a:t>
              </a:r>
              <a:br>
                <a:rPr lang="fr-FR" sz="2400" b="1" i="0" u="none" strike="noStrike" cap="none">
                  <a:solidFill>
                    <a:srgbClr val="262626"/>
                  </a:solidFill>
                  <a:latin typeface="Roboto"/>
                  <a:ea typeface="Roboto"/>
                  <a:cs typeface="Roboto"/>
                  <a:sym typeface="Roboto"/>
                </a:rPr>
              </a:br>
              <a:r>
                <a:rPr lang="fr-FR" sz="2400" b="1" i="0" u="none" strike="noStrike" cap="none">
                  <a:solidFill>
                    <a:srgbClr val="262626"/>
                  </a:solidFill>
                  <a:latin typeface="Roboto"/>
                  <a:ea typeface="Roboto"/>
                  <a:cs typeface="Roboto"/>
                  <a:sym typeface="Roboto"/>
                </a:rPr>
                <a:t>SONT INVISIBLES</a:t>
              </a:r>
              <a:endParaRPr/>
            </a:p>
          </p:txBody>
        </p:sp>
        <p:cxnSp>
          <p:nvCxnSpPr>
            <p:cNvPr id="132" name="Google Shape;132;p70"/>
            <p:cNvCxnSpPr/>
            <p:nvPr/>
          </p:nvCxnSpPr>
          <p:spPr>
            <a:xfrm rot="10800000" flipH="1">
              <a:off x="14554074" y="6561532"/>
              <a:ext cx="4818037" cy="42099"/>
            </a:xfrm>
            <a:prstGeom prst="straightConnector1">
              <a:avLst/>
            </a:prstGeom>
            <a:noFill/>
            <a:ln w="25400" cap="flat" cmpd="sng">
              <a:solidFill>
                <a:srgbClr val="1F3C46"/>
              </a:solidFill>
              <a:prstDash val="solid"/>
              <a:round/>
              <a:headEnd type="none" w="sm" len="sm"/>
              <a:tailEnd type="none" w="sm" len="sm"/>
            </a:ln>
          </p:spPr>
        </p:cxnSp>
      </p:grpSp>
      <p:grpSp>
        <p:nvGrpSpPr>
          <p:cNvPr id="133" name="Google Shape;133;p70"/>
          <p:cNvGrpSpPr/>
          <p:nvPr/>
        </p:nvGrpSpPr>
        <p:grpSpPr>
          <a:xfrm>
            <a:off x="2311216" y="7245071"/>
            <a:ext cx="4007775" cy="1519200"/>
            <a:chOff x="14405611" y="929745"/>
            <a:chExt cx="4007775" cy="1519200"/>
          </a:xfrm>
        </p:grpSpPr>
        <p:sp>
          <p:nvSpPr>
            <p:cNvPr id="134" name="Google Shape;134;p70"/>
            <p:cNvSpPr/>
            <p:nvPr/>
          </p:nvSpPr>
          <p:spPr>
            <a:xfrm>
              <a:off x="16894186" y="929745"/>
              <a:ext cx="1519200" cy="1519200"/>
            </a:xfrm>
            <a:prstGeom prst="rect">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p70"/>
            <p:cNvSpPr txBox="1"/>
            <p:nvPr/>
          </p:nvSpPr>
          <p:spPr>
            <a:xfrm>
              <a:off x="14405611" y="929745"/>
              <a:ext cx="2305878"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fr-FR" sz="4800" b="1" i="0" u="none" strike="noStrike" cap="none">
                  <a:solidFill>
                    <a:srgbClr val="E30C17"/>
                  </a:solidFill>
                  <a:latin typeface="Roboto Light"/>
                  <a:ea typeface="Roboto Light"/>
                  <a:cs typeface="Roboto Light"/>
                  <a:sym typeface="Roboto Light"/>
                </a:rPr>
                <a:t>5,4</a:t>
              </a:r>
              <a:r>
                <a:rPr lang="fr-FR" sz="4800" b="0" i="0" u="none" strike="noStrike" cap="none">
                  <a:solidFill>
                    <a:srgbClr val="ED4857"/>
                  </a:solidFill>
                  <a:latin typeface="Roboto Light"/>
                  <a:ea typeface="Roboto Light"/>
                  <a:cs typeface="Roboto Light"/>
                  <a:sym typeface="Roboto Light"/>
                </a:rPr>
                <a:t> </a:t>
              </a:r>
              <a:r>
                <a:rPr lang="fr-FR" sz="4800" b="1" i="0" u="none" strike="noStrike" cap="none">
                  <a:solidFill>
                    <a:srgbClr val="E30C17"/>
                  </a:solidFill>
                  <a:latin typeface="Roboto Light"/>
                  <a:ea typeface="Roboto Light"/>
                  <a:cs typeface="Roboto Light"/>
                  <a:sym typeface="Roboto Light"/>
                </a:rPr>
                <a:t>M</a:t>
              </a:r>
              <a:endParaRPr/>
            </a:p>
          </p:txBody>
        </p:sp>
        <p:sp>
          <p:nvSpPr>
            <p:cNvPr id="136" name="Google Shape;136;p70"/>
            <p:cNvSpPr/>
            <p:nvPr/>
          </p:nvSpPr>
          <p:spPr>
            <a:xfrm>
              <a:off x="14435949" y="1739514"/>
              <a:ext cx="2241674"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fr-FR" sz="2000" b="1" i="0" u="none" strike="noStrike" cap="none">
                  <a:solidFill>
                    <a:srgbClr val="262626"/>
                  </a:solidFill>
                  <a:latin typeface="Roboto"/>
                  <a:ea typeface="Roboto"/>
                  <a:cs typeface="Roboto"/>
                  <a:sym typeface="Roboto"/>
                </a:rPr>
                <a:t>DEFICIENTS AUDITIFS</a:t>
              </a:r>
              <a:endParaRPr sz="2000" b="0" i="0" u="none" strike="noStrike" cap="none">
                <a:solidFill>
                  <a:srgbClr val="262626"/>
                </a:solidFill>
                <a:latin typeface="Roboto Light"/>
                <a:ea typeface="Roboto Light"/>
                <a:cs typeface="Roboto Light"/>
                <a:sym typeface="Roboto Light"/>
              </a:endParaRPr>
            </a:p>
          </p:txBody>
        </p:sp>
        <p:pic>
          <p:nvPicPr>
            <p:cNvPr id="137" name="Google Shape;137;p70" descr="Malentendant avec un remplissage uni"/>
            <p:cNvPicPr preferRelativeResize="0"/>
            <p:nvPr/>
          </p:nvPicPr>
          <p:blipFill rotWithShape="1">
            <a:blip r:embed="rId6">
              <a:alphaModFix/>
            </a:blip>
            <a:srcRect/>
            <a:stretch/>
          </p:blipFill>
          <p:spPr>
            <a:xfrm>
              <a:off x="17040720" y="1103220"/>
              <a:ext cx="1263961" cy="1263961"/>
            </a:xfrm>
            <a:prstGeom prst="rect">
              <a:avLst/>
            </a:prstGeom>
            <a:noFill/>
            <a:ln>
              <a:noFill/>
            </a:ln>
          </p:spPr>
        </p:pic>
      </p:grpSp>
      <p:grpSp>
        <p:nvGrpSpPr>
          <p:cNvPr id="138" name="Google Shape;138;p70"/>
          <p:cNvGrpSpPr/>
          <p:nvPr/>
        </p:nvGrpSpPr>
        <p:grpSpPr>
          <a:xfrm>
            <a:off x="13606414" y="3644185"/>
            <a:ext cx="4075888" cy="1538278"/>
            <a:chOff x="14341448" y="5230639"/>
            <a:chExt cx="4075888" cy="1538278"/>
          </a:xfrm>
        </p:grpSpPr>
        <p:sp>
          <p:nvSpPr>
            <p:cNvPr id="139" name="Google Shape;139;p70"/>
            <p:cNvSpPr/>
            <p:nvPr/>
          </p:nvSpPr>
          <p:spPr>
            <a:xfrm>
              <a:off x="16898136" y="5230640"/>
              <a:ext cx="1519200" cy="1519200"/>
            </a:xfrm>
            <a:prstGeom prst="rect">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0" name="Google Shape;140;p70" descr="Non voyant avec un remplissage uni"/>
            <p:cNvPicPr preferRelativeResize="0"/>
            <p:nvPr/>
          </p:nvPicPr>
          <p:blipFill rotWithShape="1">
            <a:blip r:embed="rId7">
              <a:alphaModFix/>
            </a:blip>
            <a:srcRect/>
            <a:stretch/>
          </p:blipFill>
          <p:spPr>
            <a:xfrm>
              <a:off x="17036367" y="5386949"/>
              <a:ext cx="1242738" cy="1287320"/>
            </a:xfrm>
            <a:prstGeom prst="rect">
              <a:avLst/>
            </a:prstGeom>
            <a:noFill/>
            <a:ln>
              <a:noFill/>
            </a:ln>
          </p:spPr>
        </p:pic>
        <p:sp>
          <p:nvSpPr>
            <p:cNvPr id="141" name="Google Shape;141;p70"/>
            <p:cNvSpPr txBox="1"/>
            <p:nvPr/>
          </p:nvSpPr>
          <p:spPr>
            <a:xfrm>
              <a:off x="14341448" y="5230639"/>
              <a:ext cx="2308461"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fr-FR" sz="4800" b="1" i="0" u="none" strike="noStrike" cap="none">
                  <a:solidFill>
                    <a:srgbClr val="E30C17"/>
                  </a:solidFill>
                  <a:latin typeface="Roboto Light"/>
                  <a:ea typeface="Roboto Light"/>
                  <a:cs typeface="Roboto Light"/>
                  <a:sym typeface="Roboto Light"/>
                </a:rPr>
                <a:t>1,7</a:t>
              </a:r>
              <a:r>
                <a:rPr lang="fr-FR" sz="4800" b="0" i="0" u="none" strike="noStrike" cap="none">
                  <a:solidFill>
                    <a:srgbClr val="ED4857"/>
                  </a:solidFill>
                  <a:latin typeface="Roboto Light"/>
                  <a:ea typeface="Roboto Light"/>
                  <a:cs typeface="Roboto Light"/>
                  <a:sym typeface="Roboto Light"/>
                </a:rPr>
                <a:t> </a:t>
              </a:r>
              <a:r>
                <a:rPr lang="fr-FR" sz="4800" b="1" i="0" u="none" strike="noStrike" cap="none">
                  <a:solidFill>
                    <a:srgbClr val="E30C17"/>
                  </a:solidFill>
                  <a:latin typeface="Roboto Light"/>
                  <a:ea typeface="Roboto Light"/>
                  <a:cs typeface="Roboto Light"/>
                  <a:sym typeface="Roboto Light"/>
                </a:rPr>
                <a:t>M</a:t>
              </a:r>
              <a:endParaRPr/>
            </a:p>
          </p:txBody>
        </p:sp>
        <p:sp>
          <p:nvSpPr>
            <p:cNvPr id="142" name="Google Shape;142;p70"/>
            <p:cNvSpPr/>
            <p:nvPr/>
          </p:nvSpPr>
          <p:spPr>
            <a:xfrm>
              <a:off x="14405723" y="6061031"/>
              <a:ext cx="2244186"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fr-FR" sz="2000" b="1" i="0" u="none" strike="noStrike" cap="none">
                  <a:solidFill>
                    <a:srgbClr val="262626"/>
                  </a:solidFill>
                  <a:latin typeface="Roboto"/>
                  <a:ea typeface="Roboto"/>
                  <a:cs typeface="Roboto"/>
                  <a:sym typeface="Roboto"/>
                </a:rPr>
                <a:t>DEFICIENTS VISUELS</a:t>
              </a:r>
              <a:endParaRPr sz="2000" b="0" i="0" u="none" strike="noStrike" cap="none">
                <a:solidFill>
                  <a:srgbClr val="262626"/>
                </a:solidFill>
                <a:latin typeface="Roboto Light"/>
                <a:ea typeface="Roboto Light"/>
                <a:cs typeface="Roboto Light"/>
                <a:sym typeface="Roboto Light"/>
              </a:endParaRPr>
            </a:p>
          </p:txBody>
        </p:sp>
      </p:grpSp>
      <p:grpSp>
        <p:nvGrpSpPr>
          <p:cNvPr id="143" name="Google Shape;143;p70"/>
          <p:cNvGrpSpPr/>
          <p:nvPr/>
        </p:nvGrpSpPr>
        <p:grpSpPr>
          <a:xfrm>
            <a:off x="16145895" y="5966233"/>
            <a:ext cx="4046136" cy="1698286"/>
            <a:chOff x="17110063" y="5170671"/>
            <a:chExt cx="4046136" cy="1698286"/>
          </a:xfrm>
        </p:grpSpPr>
        <p:sp>
          <p:nvSpPr>
            <p:cNvPr id="144" name="Google Shape;144;p70"/>
            <p:cNvSpPr/>
            <p:nvPr/>
          </p:nvSpPr>
          <p:spPr>
            <a:xfrm>
              <a:off x="17110063" y="5349757"/>
              <a:ext cx="1519200" cy="1519200"/>
            </a:xfrm>
            <a:prstGeom prst="rect">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 name="Google Shape;145;p70"/>
            <p:cNvSpPr txBox="1"/>
            <p:nvPr/>
          </p:nvSpPr>
          <p:spPr>
            <a:xfrm>
              <a:off x="18811124" y="5170671"/>
              <a:ext cx="2345075" cy="683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800" b="1" i="0" u="none" strike="noStrike" cap="none">
                  <a:solidFill>
                    <a:srgbClr val="E30C17"/>
                  </a:solidFill>
                  <a:latin typeface="Roboto Light"/>
                  <a:ea typeface="Roboto Light"/>
                  <a:cs typeface="Roboto Light"/>
                  <a:sym typeface="Roboto Light"/>
                </a:rPr>
                <a:t>3,5</a:t>
              </a:r>
              <a:r>
                <a:rPr lang="fr-FR" sz="4800" b="0" i="0" u="none" strike="noStrike" cap="none">
                  <a:solidFill>
                    <a:srgbClr val="ED4857"/>
                  </a:solidFill>
                  <a:latin typeface="Roboto Light"/>
                  <a:ea typeface="Roboto Light"/>
                  <a:cs typeface="Roboto Light"/>
                  <a:sym typeface="Roboto Light"/>
                </a:rPr>
                <a:t> </a:t>
              </a:r>
              <a:r>
                <a:rPr lang="fr-FR" sz="4800" b="1" i="0" u="none" strike="noStrike" cap="none">
                  <a:solidFill>
                    <a:srgbClr val="E30C17"/>
                  </a:solidFill>
                  <a:latin typeface="Roboto Light"/>
                  <a:ea typeface="Roboto Light"/>
                  <a:cs typeface="Roboto Light"/>
                  <a:sym typeface="Roboto Light"/>
                </a:rPr>
                <a:t>M</a:t>
              </a:r>
              <a:endParaRPr/>
            </a:p>
          </p:txBody>
        </p:sp>
        <p:sp>
          <p:nvSpPr>
            <p:cNvPr id="146" name="Google Shape;146;p70"/>
            <p:cNvSpPr/>
            <p:nvPr/>
          </p:nvSpPr>
          <p:spPr>
            <a:xfrm>
              <a:off x="18876419" y="5959263"/>
              <a:ext cx="2279780" cy="5823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000" b="1" i="0" u="none" strike="noStrike" cap="none">
                  <a:solidFill>
                    <a:srgbClr val="262626"/>
                  </a:solidFill>
                  <a:latin typeface="Roboto"/>
                  <a:ea typeface="Roboto"/>
                  <a:cs typeface="Roboto"/>
                  <a:sym typeface="Roboto"/>
                </a:rPr>
                <a:t>PERSONNES À MOBILITÉ RÉDUITE</a:t>
              </a:r>
              <a:endParaRPr sz="2000" b="0" i="0" u="none" strike="noStrike" cap="none">
                <a:solidFill>
                  <a:srgbClr val="262626"/>
                </a:solidFill>
                <a:latin typeface="Roboto Light"/>
                <a:ea typeface="Roboto Light"/>
                <a:cs typeface="Roboto Light"/>
                <a:sym typeface="Roboto Light"/>
              </a:endParaRPr>
            </a:p>
          </p:txBody>
        </p:sp>
        <p:pic>
          <p:nvPicPr>
            <p:cNvPr id="147" name="Google Shape;147;p70" descr="Personne en fauteuil roulant avec un remplissage uni"/>
            <p:cNvPicPr preferRelativeResize="0"/>
            <p:nvPr/>
          </p:nvPicPr>
          <p:blipFill rotWithShape="1">
            <a:blip r:embed="rId8">
              <a:alphaModFix/>
            </a:blip>
            <a:srcRect/>
            <a:stretch/>
          </p:blipFill>
          <p:spPr>
            <a:xfrm>
              <a:off x="17265501" y="5466633"/>
              <a:ext cx="1285446" cy="1285447"/>
            </a:xfrm>
            <a:prstGeom prst="rect">
              <a:avLst/>
            </a:prstGeom>
            <a:noFill/>
            <a:ln>
              <a:noFill/>
            </a:ln>
          </p:spPr>
        </p:pic>
      </p:grpSp>
      <p:grpSp>
        <p:nvGrpSpPr>
          <p:cNvPr id="148" name="Google Shape;148;p70"/>
          <p:cNvGrpSpPr/>
          <p:nvPr/>
        </p:nvGrpSpPr>
        <p:grpSpPr>
          <a:xfrm>
            <a:off x="4799791" y="9594415"/>
            <a:ext cx="4698386" cy="1748617"/>
            <a:chOff x="16962580" y="2983059"/>
            <a:chExt cx="4698386" cy="1748617"/>
          </a:xfrm>
        </p:grpSpPr>
        <p:sp>
          <p:nvSpPr>
            <p:cNvPr id="149" name="Google Shape;149;p70"/>
            <p:cNvSpPr/>
            <p:nvPr/>
          </p:nvSpPr>
          <p:spPr>
            <a:xfrm>
              <a:off x="16962580" y="3074594"/>
              <a:ext cx="1519200" cy="1519200"/>
            </a:xfrm>
            <a:prstGeom prst="rect">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0" name="Google Shape;150;p70" descr="Tête avec engrenages avec un remplissage uni"/>
            <p:cNvPicPr preferRelativeResize="0"/>
            <p:nvPr/>
          </p:nvPicPr>
          <p:blipFill rotWithShape="1">
            <a:blip r:embed="rId9">
              <a:alphaModFix/>
            </a:blip>
            <a:srcRect/>
            <a:stretch/>
          </p:blipFill>
          <p:spPr>
            <a:xfrm>
              <a:off x="17120577" y="3256205"/>
              <a:ext cx="1241034" cy="1241034"/>
            </a:xfrm>
            <a:prstGeom prst="rect">
              <a:avLst/>
            </a:prstGeom>
            <a:noFill/>
            <a:ln>
              <a:noFill/>
            </a:ln>
          </p:spPr>
        </p:pic>
        <p:sp>
          <p:nvSpPr>
            <p:cNvPr id="151" name="Google Shape;151;p70"/>
            <p:cNvSpPr txBox="1"/>
            <p:nvPr/>
          </p:nvSpPr>
          <p:spPr>
            <a:xfrm>
              <a:off x="18687600" y="2983059"/>
              <a:ext cx="279690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800" b="1" i="0" u="none" strike="noStrike" cap="none">
                  <a:solidFill>
                    <a:srgbClr val="E30C17"/>
                  </a:solidFill>
                  <a:latin typeface="Roboto Light"/>
                  <a:ea typeface="Roboto Light"/>
                  <a:cs typeface="Roboto Light"/>
                  <a:sym typeface="Roboto Light"/>
                </a:rPr>
                <a:t>76 à 90%</a:t>
              </a:r>
              <a:endParaRPr/>
            </a:p>
          </p:txBody>
        </p:sp>
        <p:sp>
          <p:nvSpPr>
            <p:cNvPr id="152" name="Google Shape;152;p70"/>
            <p:cNvSpPr/>
            <p:nvPr/>
          </p:nvSpPr>
          <p:spPr>
            <a:xfrm>
              <a:off x="18743706" y="3716013"/>
              <a:ext cx="291726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000" b="1" i="0" u="none" strike="noStrike" cap="none">
                  <a:solidFill>
                    <a:srgbClr val="262626"/>
                  </a:solidFill>
                  <a:latin typeface="Roboto"/>
                  <a:ea typeface="Roboto"/>
                  <a:cs typeface="Roboto"/>
                  <a:sym typeface="Roboto"/>
                </a:rPr>
                <a:t>DES AUTISTES ASPERGER SONT EN RECHERCHE D’EMPLOI</a:t>
              </a:r>
              <a:endParaRPr sz="2000" b="0" i="0" u="none" strike="noStrike" cap="none">
                <a:solidFill>
                  <a:srgbClr val="262626"/>
                </a:solidFill>
                <a:latin typeface="Roboto Light"/>
                <a:ea typeface="Roboto Light"/>
                <a:cs typeface="Roboto Light"/>
                <a:sym typeface="Roboto Light"/>
              </a:endParaRPr>
            </a:p>
          </p:txBody>
        </p:sp>
      </p:grpSp>
      <p:sp>
        <p:nvSpPr>
          <p:cNvPr id="153" name="Google Shape;153;p70"/>
          <p:cNvSpPr/>
          <p:nvPr/>
        </p:nvSpPr>
        <p:spPr>
          <a:xfrm>
            <a:off x="620712" y="12134543"/>
            <a:ext cx="6777037" cy="4206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FR" sz="1600" b="0" i="0" u="none" strike="noStrike" cap="none">
                <a:solidFill>
                  <a:srgbClr val="1F3C46"/>
                </a:solidFill>
                <a:latin typeface="Roboto Light"/>
                <a:ea typeface="Roboto Light"/>
                <a:cs typeface="Roboto Light"/>
                <a:sym typeface="Roboto Light"/>
              </a:rPr>
              <a:t>Source : INSEE</a:t>
            </a:r>
            <a:endParaRPr/>
          </a:p>
        </p:txBody>
      </p:sp>
      <p:pic>
        <p:nvPicPr>
          <p:cNvPr id="154" name="Google Shape;154;p70"/>
          <p:cNvPicPr preferRelativeResize="0"/>
          <p:nvPr/>
        </p:nvPicPr>
        <p:blipFill rotWithShape="1">
          <a:blip r:embed="rId10">
            <a:alphaModFix/>
          </a:blip>
          <a:srcRect/>
          <a:stretch/>
        </p:blipFill>
        <p:spPr>
          <a:xfrm>
            <a:off x="10607128" y="12081174"/>
            <a:ext cx="1645743" cy="610936"/>
          </a:xfrm>
          <a:prstGeom prst="rect">
            <a:avLst/>
          </a:prstGeom>
          <a:noFill/>
          <a:ln>
            <a:noFill/>
          </a:ln>
        </p:spPr>
      </p:pic>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rgbClr val="FF0000"/>
                </a:solidFill>
                <a:latin typeface="Roboto Light"/>
                <a:ea typeface="Roboto Light"/>
                <a:cs typeface="Roboto Light"/>
                <a:sym typeface="Roboto Light"/>
              </a:rPr>
              <a:t>COMMUNIQUER</a:t>
            </a:r>
            <a:r>
              <a:rPr lang="fr-FR" sz="4400" b="0" i="0" u="none" strike="noStrike" cap="none">
                <a:solidFill>
                  <a:schemeClr val="lt1"/>
                </a:solidFill>
                <a:latin typeface="Roboto Light"/>
                <a:ea typeface="Roboto Light"/>
                <a:cs typeface="Roboto Light"/>
                <a:sym typeface="Roboto Light"/>
              </a:rPr>
              <a:t> SUR L’ACCESSIBILITÉ</a:t>
            </a:r>
            <a:endParaRPr sz="4400" b="1" i="0" u="none" strike="noStrike" cap="none">
              <a:solidFill>
                <a:srgbClr val="ED4857"/>
              </a:solidFill>
              <a:latin typeface="Roboto Light"/>
              <a:ea typeface="Roboto Light"/>
              <a:cs typeface="Roboto Light"/>
              <a:sym typeface="Roboto Light"/>
            </a:endParaRPr>
          </a:p>
        </p:txBody>
      </p:sp>
      <p:sp>
        <p:nvSpPr>
          <p:cNvPr id="750" name="Google Shape;750;p48"/>
          <p:cNvSpPr/>
          <p:nvPr/>
        </p:nvSpPr>
        <p:spPr>
          <a:xfrm>
            <a:off x="1291385" y="2746677"/>
            <a:ext cx="19248748"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Il faut toujours se rappeler que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Le « 100% accessible » n’existe pas : il y aura toujours des personnes pour qui votre site ne sera pas complètement accessible. Il faut savoir être humble et continuer à prendre en compte les remarques des utilisateurs.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800"/>
              <a:buFont typeface="Arial"/>
              <a:buChar char="•"/>
            </a:pPr>
            <a:r>
              <a:rPr lang="fr-FR" sz="2800" b="0" i="0" u="none" strike="noStrike" cap="none">
                <a:solidFill>
                  <a:srgbClr val="262626"/>
                </a:solidFill>
                <a:latin typeface="Roboto Light"/>
                <a:ea typeface="Roboto Light"/>
                <a:cs typeface="Roboto Light"/>
                <a:sym typeface="Roboto Light"/>
              </a:rPr>
              <a:t>L’accessibilité a une frontière mince avec la </a:t>
            </a:r>
            <a:r>
              <a:rPr lang="fr-FR" sz="2800" b="1" i="0" u="none" strike="noStrike" cap="none">
                <a:solidFill>
                  <a:srgbClr val="262626"/>
                </a:solidFill>
                <a:latin typeface="Roboto Light"/>
                <a:ea typeface="Roboto Light"/>
                <a:cs typeface="Roboto Light"/>
                <a:sym typeface="Roboto Light"/>
              </a:rPr>
              <a:t>loi de 2005 pour l’égalité des droits et des chances, la participation et la citoyenneté des personnes handicapées.</a:t>
            </a:r>
            <a:endParaRPr sz="2800" b="0" i="0" u="none" strike="noStrike" cap="none">
              <a:solidFill>
                <a:srgbClr val="262626"/>
              </a:solidFill>
              <a:latin typeface="Roboto Light"/>
              <a:ea typeface="Roboto Light"/>
              <a:cs typeface="Roboto Light"/>
              <a:sym typeface="Roboto Light"/>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Roboto Light"/>
              <a:ea typeface="Roboto Light"/>
              <a:cs typeface="Roboto Light"/>
              <a:sym typeface="Roboto Light"/>
            </a:endParaRPr>
          </a:p>
          <a:p>
            <a:pPr marL="882650" marR="0" lvl="1" indent="-42545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Pour rappel : « la Loi du 11 février 2005 consacre le principe de non-discrimination : toute personne handicapée, quelle</a:t>
            </a:r>
            <a:endParaRPr sz="1400" b="0" i="0" u="none" strike="noStrike" cap="none">
              <a:solidFill>
                <a:srgbClr val="000000"/>
              </a:solidFill>
              <a:latin typeface="Arial"/>
              <a:ea typeface="Arial"/>
              <a:cs typeface="Arial"/>
              <a:sym typeface="Arial"/>
            </a:endParaRPr>
          </a:p>
          <a:p>
            <a:pPr marL="882650" marR="0" lvl="1" indent="-42545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que soit la nature de sa déficience, a les mêmes droits qu'une personne valide. »</a:t>
            </a:r>
            <a:endParaRPr sz="1400" b="0" i="0" u="none" strike="noStrike" cap="none">
              <a:solidFill>
                <a:srgbClr val="000000"/>
              </a:solidFill>
              <a:latin typeface="Arial"/>
              <a:ea typeface="Arial"/>
              <a:cs typeface="Arial"/>
              <a:sym typeface="Arial"/>
            </a:endParaRPr>
          </a:p>
        </p:txBody>
      </p:sp>
      <p:sp>
        <p:nvSpPr>
          <p:cNvPr id="751" name="Google Shape;751;p48"/>
          <p:cNvSpPr/>
          <p:nvPr/>
        </p:nvSpPr>
        <p:spPr>
          <a:xfrm>
            <a:off x="17145000" y="12156871"/>
            <a:ext cx="11430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lt1"/>
                </a:solidFill>
                <a:latin typeface="Calibri"/>
                <a:ea typeface="Calibri"/>
                <a:cs typeface="Calibri"/>
                <a:sym typeface="Calibri"/>
              </a:rPr>
              <a:t>Source : </a:t>
            </a:r>
            <a:r>
              <a:rPr lang="fr-FR" sz="12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https://www.handisup.asso.fr/conseils-pratiques/discrimination</a:t>
            </a:r>
            <a:endParaRPr sz="1200" b="0" i="0" u="none" strike="noStrike" cap="none">
              <a:solidFill>
                <a:schemeClr val="lt1"/>
              </a:solidFill>
              <a:latin typeface="Calibri"/>
              <a:ea typeface="Calibri"/>
              <a:cs typeface="Calibri"/>
              <a:sym typeface="Calibri"/>
            </a:endParaRPr>
          </a:p>
        </p:txBody>
      </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9"/>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rgbClr val="FF0000"/>
                </a:solidFill>
                <a:latin typeface="Roboto Light"/>
                <a:ea typeface="Roboto Light"/>
                <a:cs typeface="Roboto Light"/>
                <a:sym typeface="Roboto Light"/>
              </a:rPr>
              <a:t>MAINTENIR</a:t>
            </a:r>
            <a:r>
              <a:rPr lang="fr-FR" sz="4400" b="0" i="0" u="none" strike="noStrike" cap="none">
                <a:solidFill>
                  <a:schemeClr val="lt1"/>
                </a:solidFill>
                <a:latin typeface="Roboto Light"/>
                <a:ea typeface="Roboto Light"/>
                <a:cs typeface="Roboto Light"/>
                <a:sym typeface="Roboto Light"/>
              </a:rPr>
              <a:t> L’ACCESSIBILITÉ</a:t>
            </a:r>
            <a:endParaRPr sz="4400" b="1" i="0" u="none" strike="noStrike" cap="none">
              <a:solidFill>
                <a:srgbClr val="ED4857"/>
              </a:solidFill>
              <a:latin typeface="Roboto Light"/>
              <a:ea typeface="Roboto Light"/>
              <a:cs typeface="Roboto Light"/>
              <a:sym typeface="Roboto Light"/>
            </a:endParaRPr>
          </a:p>
        </p:txBody>
      </p:sp>
      <p:sp>
        <p:nvSpPr>
          <p:cNvPr id="758" name="Google Shape;758;p49"/>
          <p:cNvSpPr/>
          <p:nvPr/>
        </p:nvSpPr>
        <p:spPr>
          <a:xfrm>
            <a:off x="5503336" y="5399660"/>
            <a:ext cx="16048348" cy="56938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262626"/>
                </a:solidFill>
                <a:latin typeface="Roboto Light"/>
                <a:ea typeface="Roboto Light"/>
                <a:cs typeface="Roboto Light"/>
                <a:sym typeface="Roboto Light"/>
              </a:rPr>
              <a:t>Le plus dur n’est pas de mettre en place l’accessibilité, mais de la </a:t>
            </a:r>
            <a:r>
              <a:rPr lang="fr-FR" sz="2800" b="1" i="0" u="sng" strike="noStrike" cap="none">
                <a:solidFill>
                  <a:srgbClr val="262626"/>
                </a:solidFill>
                <a:latin typeface="Roboto Light"/>
                <a:ea typeface="Roboto Light"/>
                <a:cs typeface="Roboto Light"/>
                <a:sym typeface="Roboto Light"/>
              </a:rPr>
              <a:t>maintenir dans le temps</a:t>
            </a:r>
            <a:r>
              <a:rPr lang="fr-FR" sz="28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262626"/>
                </a:solidFill>
                <a:latin typeface="Roboto Light"/>
                <a:ea typeface="Roboto Light"/>
                <a:cs typeface="Roboto Light"/>
                <a:sym typeface="Roboto Light"/>
              </a:rPr>
              <a:t>Exemples d’actions à mettre en place :</a:t>
            </a:r>
            <a:endParaRPr sz="14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400"/>
              <a:buFont typeface="Arial"/>
              <a:buChar char="•"/>
            </a:pPr>
            <a:r>
              <a:rPr lang="fr-FR" sz="2400" b="0" i="0" u="none" strike="noStrike" cap="none">
                <a:solidFill>
                  <a:srgbClr val="262626"/>
                </a:solidFill>
                <a:latin typeface="Roboto Light"/>
                <a:ea typeface="Roboto Light"/>
                <a:cs typeface="Roboto Light"/>
                <a:sym typeface="Roboto Light"/>
              </a:rPr>
              <a:t>Inscrire toute nouvelle personne concernée par le sujet à une sensibilisation / formation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400"/>
              <a:buFont typeface="Arial"/>
              <a:buChar char="•"/>
            </a:pPr>
            <a:r>
              <a:rPr lang="fr-FR" sz="2400" b="0" i="0" u="none" strike="noStrike" cap="none">
                <a:solidFill>
                  <a:srgbClr val="262626"/>
                </a:solidFill>
                <a:latin typeface="Roboto Light"/>
                <a:ea typeface="Roboto Light"/>
                <a:cs typeface="Roboto Light"/>
                <a:sym typeface="Roboto Light"/>
              </a:rPr>
              <a:t>Responsabiliser les référents de chaque service / les PO / autres : un suivi régulier est primordial pour progresser ET ne pas régresser.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400"/>
              <a:buFont typeface="Arial"/>
              <a:buChar char="•"/>
            </a:pPr>
            <a:r>
              <a:rPr lang="fr-FR" sz="2400" b="0" i="0" u="none" strike="noStrike" cap="none">
                <a:solidFill>
                  <a:srgbClr val="262626"/>
                </a:solidFill>
                <a:latin typeface="Roboto Light"/>
                <a:ea typeface="Roboto Light"/>
                <a:cs typeface="Roboto Light"/>
                <a:sym typeface="Roboto Light"/>
              </a:rPr>
              <a:t>Avoir des ressources sur le sujet (ex : le design system pour les devs / UI)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400"/>
              <a:buFont typeface="Arial"/>
              <a:buChar char="•"/>
            </a:pPr>
            <a:r>
              <a:rPr lang="fr-FR" sz="2400" b="0" i="0" u="none" strike="noStrike" cap="none">
                <a:solidFill>
                  <a:srgbClr val="262626"/>
                </a:solidFill>
                <a:latin typeface="Roboto Light"/>
                <a:ea typeface="Roboto Light"/>
                <a:cs typeface="Roboto Light"/>
                <a:sym typeface="Roboto Light"/>
              </a:rPr>
              <a:t>Mettre en place du e-learning dans les parcours d’intégration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262626"/>
              </a:buClr>
              <a:buSzPts val="2400"/>
              <a:buFont typeface="Arial"/>
              <a:buChar char="•"/>
            </a:pPr>
            <a:r>
              <a:rPr lang="fr-FR" sz="2400" b="0" i="0" u="none" strike="noStrike" cap="none">
                <a:solidFill>
                  <a:srgbClr val="262626"/>
                </a:solidFill>
                <a:latin typeface="Roboto Light"/>
                <a:ea typeface="Roboto Light"/>
                <a:cs typeface="Roboto Light"/>
                <a:sym typeface="Roboto Light"/>
              </a:rPr>
              <a:t>…</a:t>
            </a:r>
            <a:endParaRPr sz="1400" b="0" i="0" u="none" strike="noStrike" cap="none">
              <a:solidFill>
                <a:srgbClr val="000000"/>
              </a:solidFill>
              <a:latin typeface="Arial"/>
              <a:ea typeface="Arial"/>
              <a:cs typeface="Arial"/>
              <a:sym typeface="Arial"/>
            </a:endParaRPr>
          </a:p>
        </p:txBody>
      </p:sp>
      <p:sp>
        <p:nvSpPr>
          <p:cNvPr id="759" name="Google Shape;759;p49"/>
          <p:cNvSpPr/>
          <p:nvPr/>
        </p:nvSpPr>
        <p:spPr>
          <a:xfrm>
            <a:off x="2136773" y="3205516"/>
            <a:ext cx="902580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Qu’est-ce que je peux mettre en place pour faire en sorte que l’accessibilité perdure ?</a:t>
            </a:r>
            <a:endParaRPr sz="1400" b="0" i="0" u="none" strike="noStrike" cap="none">
              <a:solidFill>
                <a:srgbClr val="000000"/>
              </a:solidFill>
              <a:latin typeface="Arial"/>
              <a:ea typeface="Arial"/>
              <a:cs typeface="Arial"/>
              <a:sym typeface="Arial"/>
            </a:endParaRPr>
          </a:p>
        </p:txBody>
      </p:sp>
      <p:sp>
        <p:nvSpPr>
          <p:cNvPr id="760" name="Google Shape;760;p49"/>
          <p:cNvSpPr/>
          <p:nvPr/>
        </p:nvSpPr>
        <p:spPr>
          <a:xfrm>
            <a:off x="1974499" y="2933242"/>
            <a:ext cx="9515886" cy="1621766"/>
          </a:xfrm>
          <a:prstGeom prst="wedgeRoundRectCallout">
            <a:avLst>
              <a:gd name="adj1" fmla="val -32799"/>
              <a:gd name="adj2" fmla="val 78458"/>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761" name="Google Shape;761;p49"/>
          <p:cNvGrpSpPr/>
          <p:nvPr/>
        </p:nvGrpSpPr>
        <p:grpSpPr>
          <a:xfrm>
            <a:off x="1551613" y="5034316"/>
            <a:ext cx="2331411" cy="2331411"/>
            <a:chOff x="10264294" y="5193241"/>
            <a:chExt cx="2331411" cy="2331411"/>
          </a:xfrm>
        </p:grpSpPr>
        <p:pic>
          <p:nvPicPr>
            <p:cNvPr id="762" name="Google Shape;762;p49"/>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763" name="Google Shape;763;p49"/>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0"/>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EN </a:t>
            </a:r>
            <a:r>
              <a:rPr lang="fr-FR" sz="4400" b="1" i="0" u="none" strike="noStrike" cap="none">
                <a:solidFill>
                  <a:srgbClr val="FF0000"/>
                </a:solidFill>
                <a:latin typeface="Roboto Light"/>
                <a:ea typeface="Roboto Light"/>
                <a:cs typeface="Roboto Light"/>
                <a:sym typeface="Roboto Light"/>
              </a:rPr>
              <a:t>CONCLUSION</a:t>
            </a:r>
            <a:endParaRPr sz="4400" b="1" i="0" u="none" strike="noStrike" cap="none">
              <a:solidFill>
                <a:srgbClr val="ED4857"/>
              </a:solidFill>
              <a:latin typeface="Roboto Light"/>
              <a:ea typeface="Roboto Light"/>
              <a:cs typeface="Roboto Light"/>
              <a:sym typeface="Roboto Light"/>
            </a:endParaRPr>
          </a:p>
        </p:txBody>
      </p:sp>
      <p:sp>
        <p:nvSpPr>
          <p:cNvPr id="770" name="Google Shape;770;p50"/>
          <p:cNvSpPr/>
          <p:nvPr/>
        </p:nvSpPr>
        <p:spPr>
          <a:xfrm>
            <a:off x="4281257" y="3813627"/>
            <a:ext cx="902580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L’accessibilité est un chantier à mener… « à vie » !</a:t>
            </a:r>
            <a:endParaRPr sz="1400" b="0" i="0" u="none" strike="noStrike" cap="none">
              <a:solidFill>
                <a:srgbClr val="000000"/>
              </a:solidFill>
              <a:latin typeface="Arial"/>
              <a:ea typeface="Arial"/>
              <a:cs typeface="Arial"/>
              <a:sym typeface="Arial"/>
            </a:endParaRPr>
          </a:p>
        </p:txBody>
      </p:sp>
      <p:sp>
        <p:nvSpPr>
          <p:cNvPr id="771" name="Google Shape;771;p50"/>
          <p:cNvSpPr/>
          <p:nvPr/>
        </p:nvSpPr>
        <p:spPr>
          <a:xfrm>
            <a:off x="3935782" y="3542177"/>
            <a:ext cx="9716759" cy="1103270"/>
          </a:xfrm>
          <a:prstGeom prst="wedgeRoundRectCallout">
            <a:avLst>
              <a:gd name="adj1" fmla="val 33621"/>
              <a:gd name="adj2" fmla="val 115321"/>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grpSp>
        <p:nvGrpSpPr>
          <p:cNvPr id="772" name="Google Shape;772;p50"/>
          <p:cNvGrpSpPr/>
          <p:nvPr/>
        </p:nvGrpSpPr>
        <p:grpSpPr>
          <a:xfrm>
            <a:off x="10839043" y="5575466"/>
            <a:ext cx="4546175" cy="4546175"/>
            <a:chOff x="10264294" y="5193241"/>
            <a:chExt cx="2331411" cy="2331411"/>
          </a:xfrm>
        </p:grpSpPr>
        <p:pic>
          <p:nvPicPr>
            <p:cNvPr id="773" name="Google Shape;773;p50"/>
            <p:cNvPicPr preferRelativeResize="0"/>
            <p:nvPr/>
          </p:nvPicPr>
          <p:blipFill rotWithShape="1">
            <a:blip r:embed="rId3">
              <a:alphaModFix/>
            </a:blip>
            <a:srcRect/>
            <a:stretch/>
          </p:blipFill>
          <p:spPr>
            <a:xfrm>
              <a:off x="10264294" y="5193241"/>
              <a:ext cx="2331411" cy="2331411"/>
            </a:xfrm>
            <a:prstGeom prst="rect">
              <a:avLst/>
            </a:prstGeom>
            <a:noFill/>
            <a:ln>
              <a:noFill/>
            </a:ln>
          </p:spPr>
        </p:pic>
        <p:pic>
          <p:nvPicPr>
            <p:cNvPr id="774" name="Google Shape;774;p50"/>
            <p:cNvPicPr preferRelativeResize="0"/>
            <p:nvPr/>
          </p:nvPicPr>
          <p:blipFill rotWithShape="1">
            <a:blip r:embed="rId4">
              <a:alphaModFix/>
            </a:blip>
            <a:srcRect/>
            <a:stretch/>
          </p:blipFill>
          <p:spPr>
            <a:xfrm>
              <a:off x="11707138" y="7073015"/>
              <a:ext cx="362955" cy="362955"/>
            </a:xfrm>
            <a:prstGeom prst="rect">
              <a:avLst/>
            </a:prstGeom>
            <a:noFill/>
            <a:ln>
              <a:noFill/>
            </a:ln>
          </p:spPr>
        </p:pic>
      </p:grpSp>
      <p:sp>
        <p:nvSpPr>
          <p:cNvPr id="775" name="Google Shape;775;p50"/>
          <p:cNvSpPr/>
          <p:nvPr/>
        </p:nvSpPr>
        <p:spPr>
          <a:xfrm>
            <a:off x="1608387" y="6232627"/>
            <a:ext cx="9088256" cy="10464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fr-FR" sz="3100" b="0" i="0" u="none" strike="noStrike" cap="none">
                <a:solidFill>
                  <a:srgbClr val="262626"/>
                </a:solidFill>
                <a:latin typeface="Roboto Light"/>
                <a:ea typeface="Roboto Light"/>
                <a:cs typeface="Roboto Light"/>
                <a:sym typeface="Roboto Light"/>
              </a:rPr>
              <a:t>Cela demande du temps, des ressources, et surtout de motiver les équipes : le nerf de la guerre !</a:t>
            </a:r>
            <a:endParaRPr sz="1400" b="0" i="0" u="none" strike="noStrike" cap="none">
              <a:solidFill>
                <a:srgbClr val="000000"/>
              </a:solidFill>
              <a:latin typeface="Arial"/>
              <a:ea typeface="Arial"/>
              <a:cs typeface="Arial"/>
              <a:sym typeface="Arial"/>
            </a:endParaRPr>
          </a:p>
        </p:txBody>
      </p:sp>
      <p:sp>
        <p:nvSpPr>
          <p:cNvPr id="776" name="Google Shape;776;p50"/>
          <p:cNvSpPr/>
          <p:nvPr/>
        </p:nvSpPr>
        <p:spPr>
          <a:xfrm>
            <a:off x="1465557" y="5935124"/>
            <a:ext cx="9515886" cy="1621766"/>
          </a:xfrm>
          <a:prstGeom prst="wedgeRoundRectCallout">
            <a:avLst>
              <a:gd name="adj1" fmla="val 56429"/>
              <a:gd name="adj2" fmla="val -8802"/>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777" name="Google Shape;777;p50"/>
          <p:cNvSpPr/>
          <p:nvPr/>
        </p:nvSpPr>
        <p:spPr>
          <a:xfrm>
            <a:off x="1543070" y="8627483"/>
            <a:ext cx="9088256" cy="15234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fr-FR" sz="3100" b="0" i="0" u="none" strike="noStrike" cap="none">
                <a:solidFill>
                  <a:srgbClr val="262626"/>
                </a:solidFill>
                <a:latin typeface="Roboto Light"/>
                <a:ea typeface="Roboto Light"/>
                <a:cs typeface="Roboto Light"/>
                <a:sym typeface="Roboto Light"/>
              </a:rPr>
              <a:t>Heureusement, la plupart des gens sont volontaires sur le sujet. Le boulot du référent est de faire en sorte qu’ils le restent.</a:t>
            </a:r>
            <a:endParaRPr sz="1400" b="0" i="0" u="none" strike="noStrike" cap="none">
              <a:solidFill>
                <a:srgbClr val="000000"/>
              </a:solidFill>
              <a:latin typeface="Arial"/>
              <a:ea typeface="Arial"/>
              <a:cs typeface="Arial"/>
              <a:sym typeface="Arial"/>
            </a:endParaRPr>
          </a:p>
        </p:txBody>
      </p:sp>
      <p:sp>
        <p:nvSpPr>
          <p:cNvPr id="778" name="Google Shape;778;p50"/>
          <p:cNvSpPr/>
          <p:nvPr/>
        </p:nvSpPr>
        <p:spPr>
          <a:xfrm>
            <a:off x="1291385" y="8242896"/>
            <a:ext cx="9690058" cy="2176248"/>
          </a:xfrm>
          <a:prstGeom prst="wedgeRoundRectCallout">
            <a:avLst>
              <a:gd name="adj1" fmla="val 54134"/>
              <a:gd name="adj2" fmla="val -36497"/>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
        <p:nvSpPr>
          <p:cNvPr id="779" name="Google Shape;779;p50"/>
          <p:cNvSpPr/>
          <p:nvPr/>
        </p:nvSpPr>
        <p:spPr>
          <a:xfrm>
            <a:off x="15804495" y="7122680"/>
            <a:ext cx="6430286" cy="30469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Finalement c’est un peu comme courir un marathon. Il faut tenir sur le long terme, et non pas sprinter tête baissée. Bref, c’est passionnant et tellement enrichissant ! Alors au boulot !</a:t>
            </a:r>
            <a:endParaRPr sz="1400" b="0" i="0" u="none" strike="noStrike" cap="none">
              <a:solidFill>
                <a:srgbClr val="000000"/>
              </a:solidFill>
              <a:latin typeface="Arial"/>
              <a:ea typeface="Arial"/>
              <a:cs typeface="Arial"/>
              <a:sym typeface="Arial"/>
            </a:endParaRPr>
          </a:p>
        </p:txBody>
      </p:sp>
      <p:sp>
        <p:nvSpPr>
          <p:cNvPr id="780" name="Google Shape;780;p50"/>
          <p:cNvSpPr/>
          <p:nvPr/>
        </p:nvSpPr>
        <p:spPr>
          <a:xfrm>
            <a:off x="15592935" y="6873205"/>
            <a:ext cx="6853407" cy="3545939"/>
          </a:xfrm>
          <a:prstGeom prst="wedgeRoundRectCallout">
            <a:avLst>
              <a:gd name="adj1" fmla="val -55121"/>
              <a:gd name="adj2" fmla="val 28061"/>
              <a:gd name="adj3"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262626"/>
              </a:solidFill>
              <a:latin typeface="Roboto"/>
              <a:ea typeface="Roboto"/>
              <a:cs typeface="Roboto"/>
              <a:sym typeface="Roboto"/>
            </a:endParaRPr>
          </a:p>
        </p:txBody>
      </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786" name="Google Shape;786;p51"/>
          <p:cNvSpPr txBox="1"/>
          <p:nvPr/>
        </p:nvSpPr>
        <p:spPr>
          <a:xfrm>
            <a:off x="3352799" y="3897086"/>
            <a:ext cx="15283543"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fr-FR" sz="4000" b="0" i="0" u="none" strike="noStrike" cap="none">
                <a:solidFill>
                  <a:srgbClr val="262626"/>
                </a:solidFill>
                <a:highlight>
                  <a:srgbClr val="FFFF00"/>
                </a:highlight>
                <a:latin typeface="Roboto Light"/>
                <a:ea typeface="Roboto Light"/>
                <a:cs typeface="Roboto Light"/>
                <a:sym typeface="Roboto Light"/>
              </a:rPr>
              <a:t>Donner l’esprit de la loi : si l’Etat ne veut pas gérer la dépendance des personnes handicapées, il doit gérer l’accessibilité numérique qui permet l’autonomie.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262626"/>
              </a:solidFill>
              <a:highlight>
                <a:srgbClr val="FFFF00"/>
              </a:highlight>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4000"/>
              <a:buFont typeface="Arial"/>
              <a:buNone/>
            </a:pPr>
            <a:r>
              <a:rPr lang="fr-FR" sz="4000" b="0" i="0" u="none" strike="noStrike" cap="none">
                <a:solidFill>
                  <a:srgbClr val="262626"/>
                </a:solidFill>
                <a:highlight>
                  <a:srgbClr val="FFFF00"/>
                </a:highlight>
                <a:latin typeface="Roboto Light"/>
                <a:ea typeface="Roboto Light"/>
                <a:cs typeface="Roboto Light"/>
                <a:sym typeface="Roboto Light"/>
              </a:rPr>
              <a:t>Prendre le cas des amendes au Canada, en France, prendre le cas de « La Once » en Espagne qui possède une des loteries nationales.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791"/>
        <p:cNvGrpSpPr/>
        <p:nvPr/>
      </p:nvGrpSpPr>
      <p:grpSpPr>
        <a:xfrm>
          <a:off x="0" y="0"/>
          <a:ext cx="0" cy="0"/>
          <a:chOff x="0" y="0"/>
          <a:chExt cx="0" cy="0"/>
        </a:xfrm>
      </p:grpSpPr>
      <p:sp>
        <p:nvSpPr>
          <p:cNvPr id="792" name="Google Shape;792;p5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1" i="0" u="none" strike="noStrike" cap="none">
                <a:solidFill>
                  <a:srgbClr val="FF0000"/>
                </a:solidFill>
                <a:latin typeface="Roboto Light"/>
                <a:ea typeface="Roboto Light"/>
                <a:cs typeface="Roboto Light"/>
                <a:sym typeface="Roboto Light"/>
              </a:rPr>
              <a:t>ICONOGRAPHIE</a:t>
            </a:r>
            <a:endParaRPr sz="4400" b="0" i="0" u="none" strike="noStrike" cap="none">
              <a:solidFill>
                <a:schemeClr val="lt1"/>
              </a:solidFill>
              <a:latin typeface="Roboto Light"/>
              <a:ea typeface="Roboto Light"/>
              <a:cs typeface="Roboto Light"/>
              <a:sym typeface="Roboto Light"/>
            </a:endParaRPr>
          </a:p>
        </p:txBody>
      </p:sp>
      <p:sp>
        <p:nvSpPr>
          <p:cNvPr id="793" name="Google Shape;793;p52"/>
          <p:cNvSpPr/>
          <p:nvPr/>
        </p:nvSpPr>
        <p:spPr>
          <a:xfrm>
            <a:off x="3118107" y="3262535"/>
            <a:ext cx="626743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De Vitaly Gorbachev (via flaticon)</a:t>
            </a:r>
            <a:endParaRPr sz="1400" b="0" i="0" u="none" strike="noStrike" cap="none">
              <a:solidFill>
                <a:srgbClr val="000000"/>
              </a:solidFill>
              <a:latin typeface="Arial"/>
              <a:ea typeface="Arial"/>
              <a:cs typeface="Arial"/>
              <a:sym typeface="Arial"/>
            </a:endParaRPr>
          </a:p>
        </p:txBody>
      </p:sp>
      <p:pic>
        <p:nvPicPr>
          <p:cNvPr id="794" name="Google Shape;794;p52"/>
          <p:cNvPicPr preferRelativeResize="0"/>
          <p:nvPr/>
        </p:nvPicPr>
        <p:blipFill rotWithShape="1">
          <a:blip r:embed="rId3">
            <a:alphaModFix/>
          </a:blip>
          <a:srcRect/>
          <a:stretch/>
        </p:blipFill>
        <p:spPr>
          <a:xfrm>
            <a:off x="1624946" y="2944037"/>
            <a:ext cx="1221770" cy="1221770"/>
          </a:xfrm>
          <a:prstGeom prst="rect">
            <a:avLst/>
          </a:prstGeom>
          <a:noFill/>
          <a:ln>
            <a:noFill/>
          </a:ln>
        </p:spPr>
      </p:pic>
      <p:pic>
        <p:nvPicPr>
          <p:cNvPr id="795" name="Google Shape;795;p52"/>
          <p:cNvPicPr preferRelativeResize="0"/>
          <p:nvPr/>
        </p:nvPicPr>
        <p:blipFill rotWithShape="1">
          <a:blip r:embed="rId4">
            <a:alphaModFix/>
          </a:blip>
          <a:srcRect/>
          <a:stretch/>
        </p:blipFill>
        <p:spPr>
          <a:xfrm>
            <a:off x="1745717" y="4704577"/>
            <a:ext cx="940174" cy="940174"/>
          </a:xfrm>
          <a:prstGeom prst="rect">
            <a:avLst/>
          </a:prstGeom>
          <a:noFill/>
          <a:ln>
            <a:noFill/>
          </a:ln>
        </p:spPr>
      </p:pic>
      <p:sp>
        <p:nvSpPr>
          <p:cNvPr id="796" name="Google Shape;796;p52"/>
          <p:cNvSpPr/>
          <p:nvPr/>
        </p:nvSpPr>
        <p:spPr>
          <a:xfrm>
            <a:off x="3118107" y="4842894"/>
            <a:ext cx="626743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De Smashicons (via flaticon)</a:t>
            </a:r>
            <a:endParaRPr sz="1400" b="0" i="0" u="none" strike="noStrike" cap="none">
              <a:solidFill>
                <a:srgbClr val="000000"/>
              </a:solidFill>
              <a:latin typeface="Arial"/>
              <a:ea typeface="Arial"/>
              <a:cs typeface="Arial"/>
              <a:sym typeface="Arial"/>
            </a:endParaRPr>
          </a:p>
        </p:txBody>
      </p:sp>
      <p:pic>
        <p:nvPicPr>
          <p:cNvPr id="797" name="Google Shape;797;p52"/>
          <p:cNvPicPr preferRelativeResize="0"/>
          <p:nvPr/>
        </p:nvPicPr>
        <p:blipFill rotWithShape="1">
          <a:blip r:embed="rId5">
            <a:alphaModFix/>
          </a:blip>
          <a:srcRect/>
          <a:stretch/>
        </p:blipFill>
        <p:spPr>
          <a:xfrm>
            <a:off x="1745718" y="6273240"/>
            <a:ext cx="709524" cy="709524"/>
          </a:xfrm>
          <a:prstGeom prst="rect">
            <a:avLst/>
          </a:prstGeom>
          <a:noFill/>
          <a:ln>
            <a:noFill/>
          </a:ln>
        </p:spPr>
      </p:pic>
      <p:sp>
        <p:nvSpPr>
          <p:cNvPr id="798" name="Google Shape;798;p52"/>
          <p:cNvSpPr/>
          <p:nvPr/>
        </p:nvSpPr>
        <p:spPr>
          <a:xfrm>
            <a:off x="3803472" y="6864463"/>
            <a:ext cx="626743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De Freepik (via flaticon)</a:t>
            </a:r>
            <a:endParaRPr sz="1400" b="0" i="0" u="none" strike="noStrike" cap="none">
              <a:solidFill>
                <a:srgbClr val="000000"/>
              </a:solidFill>
              <a:latin typeface="Arial"/>
              <a:ea typeface="Arial"/>
              <a:cs typeface="Arial"/>
              <a:sym typeface="Arial"/>
            </a:endParaRPr>
          </a:p>
        </p:txBody>
      </p:sp>
      <p:pic>
        <p:nvPicPr>
          <p:cNvPr id="799" name="Google Shape;799;p52"/>
          <p:cNvPicPr preferRelativeResize="0"/>
          <p:nvPr/>
        </p:nvPicPr>
        <p:blipFill rotWithShape="1">
          <a:blip r:embed="rId6">
            <a:alphaModFix/>
          </a:blip>
          <a:srcRect/>
          <a:stretch/>
        </p:blipFill>
        <p:spPr>
          <a:xfrm>
            <a:off x="1798372" y="7156851"/>
            <a:ext cx="940174" cy="940174"/>
          </a:xfrm>
          <a:prstGeom prst="rect">
            <a:avLst/>
          </a:prstGeom>
          <a:noFill/>
          <a:ln>
            <a:noFill/>
          </a:ln>
        </p:spPr>
      </p:pic>
      <p:pic>
        <p:nvPicPr>
          <p:cNvPr id="800" name="Google Shape;800;p52"/>
          <p:cNvPicPr preferRelativeResize="0"/>
          <p:nvPr/>
        </p:nvPicPr>
        <p:blipFill rotWithShape="1">
          <a:blip r:embed="rId7">
            <a:alphaModFix/>
          </a:blip>
          <a:srcRect/>
          <a:stretch/>
        </p:blipFill>
        <p:spPr>
          <a:xfrm>
            <a:off x="1624946" y="8866336"/>
            <a:ext cx="1221771" cy="1221771"/>
          </a:xfrm>
          <a:prstGeom prst="rect">
            <a:avLst/>
          </a:prstGeom>
          <a:noFill/>
          <a:ln>
            <a:noFill/>
          </a:ln>
        </p:spPr>
      </p:pic>
      <p:sp>
        <p:nvSpPr>
          <p:cNvPr id="801" name="Google Shape;801;p52"/>
          <p:cNvSpPr/>
          <p:nvPr/>
        </p:nvSpPr>
        <p:spPr>
          <a:xfrm>
            <a:off x="3118107" y="9184833"/>
            <a:ext cx="68885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De photo3idea-studio (via flaticon)</a:t>
            </a:r>
            <a:endParaRPr sz="1400" b="0" i="0" u="none" strike="noStrike" cap="none">
              <a:solidFill>
                <a:srgbClr val="000000"/>
              </a:solidFill>
              <a:latin typeface="Arial"/>
              <a:ea typeface="Arial"/>
              <a:cs typeface="Arial"/>
              <a:sym typeface="Arial"/>
            </a:endParaRPr>
          </a:p>
        </p:txBody>
      </p:sp>
      <p:pic>
        <p:nvPicPr>
          <p:cNvPr id="802" name="Google Shape;802;p52"/>
          <p:cNvPicPr preferRelativeResize="0"/>
          <p:nvPr/>
        </p:nvPicPr>
        <p:blipFill rotWithShape="1">
          <a:blip r:embed="rId8">
            <a:alphaModFix/>
          </a:blip>
          <a:srcRect/>
          <a:stretch/>
        </p:blipFill>
        <p:spPr>
          <a:xfrm>
            <a:off x="1624946" y="10534650"/>
            <a:ext cx="962979" cy="962979"/>
          </a:xfrm>
          <a:prstGeom prst="rect">
            <a:avLst/>
          </a:prstGeom>
          <a:noFill/>
          <a:ln>
            <a:noFill/>
          </a:ln>
        </p:spPr>
      </p:pic>
      <p:sp>
        <p:nvSpPr>
          <p:cNvPr id="803" name="Google Shape;803;p52"/>
          <p:cNvSpPr/>
          <p:nvPr/>
        </p:nvSpPr>
        <p:spPr>
          <a:xfrm>
            <a:off x="3118107" y="10723751"/>
            <a:ext cx="68885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262626"/>
                </a:solidFill>
                <a:latin typeface="Roboto Light"/>
                <a:ea typeface="Roboto Light"/>
                <a:cs typeface="Roboto Light"/>
                <a:sym typeface="Roboto Light"/>
              </a:rPr>
              <a:t>De fjstudio (via flaticon)</a:t>
            </a:r>
            <a:endParaRPr sz="1400" b="0" i="0" u="none" strike="noStrike" cap="none">
              <a:solidFill>
                <a:srgbClr val="000000"/>
              </a:solidFill>
              <a:latin typeface="Arial"/>
              <a:ea typeface="Arial"/>
              <a:cs typeface="Arial"/>
              <a:sym typeface="Arial"/>
            </a:endParaRPr>
          </a:p>
        </p:txBody>
      </p:sp>
      <p:pic>
        <p:nvPicPr>
          <p:cNvPr id="804" name="Google Shape;804;p52"/>
          <p:cNvPicPr preferRelativeResize="0"/>
          <p:nvPr/>
        </p:nvPicPr>
        <p:blipFill rotWithShape="1">
          <a:blip r:embed="rId9">
            <a:alphaModFix/>
          </a:blip>
          <a:srcRect/>
          <a:stretch/>
        </p:blipFill>
        <p:spPr>
          <a:xfrm>
            <a:off x="2587925" y="6228396"/>
            <a:ext cx="754368" cy="754368"/>
          </a:xfrm>
          <a:prstGeom prst="rect">
            <a:avLst/>
          </a:prstGeom>
          <a:noFill/>
          <a:ln>
            <a:noFill/>
          </a:ln>
        </p:spPr>
      </p:pic>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4"/>
          <p:cNvSpPr txBox="1"/>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fr-FR" sz="4400" b="0" i="0" u="none" strike="noStrike" cap="none">
                <a:solidFill>
                  <a:schemeClr val="lt1"/>
                </a:solidFill>
                <a:latin typeface="Roboto Light"/>
                <a:ea typeface="Roboto Light"/>
                <a:cs typeface="Roboto Light"/>
                <a:sym typeface="Roboto Light"/>
              </a:rPr>
              <a:t>QUELQUES RESSOURCES ET CONSEILS</a:t>
            </a:r>
            <a:endParaRPr sz="4400" b="1" i="0" u="none" strike="noStrike" cap="none">
              <a:solidFill>
                <a:srgbClr val="ED4857"/>
              </a:solidFill>
              <a:latin typeface="Roboto Light"/>
              <a:ea typeface="Roboto Light"/>
              <a:cs typeface="Roboto Light"/>
              <a:sym typeface="Roboto Light"/>
            </a:endParaRPr>
          </a:p>
        </p:txBody>
      </p:sp>
      <p:sp>
        <p:nvSpPr>
          <p:cNvPr id="810" name="Google Shape;810;p94"/>
          <p:cNvSpPr/>
          <p:nvPr/>
        </p:nvSpPr>
        <p:spPr>
          <a:xfrm>
            <a:off x="1291385" y="3043239"/>
            <a:ext cx="19248748" cy="6555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a:solidFill>
                  <a:srgbClr val="000000"/>
                </a:solidFill>
                <a:latin typeface="Roboto Light"/>
                <a:ea typeface="Roboto Light"/>
                <a:cs typeface="Roboto Light"/>
                <a:sym typeface="Roboto Light"/>
              </a:rPr>
              <a:t>Pour les équipes de développement :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https://www.w3.org/WAI/ARIA/apg/</a:t>
            </a:r>
            <a:r>
              <a:rPr lang="fr-FR" sz="2800" b="0" i="0" u="none" strike="noStrike" cap="none">
                <a:solidFill>
                  <a:srgbClr val="000000"/>
                </a:solidFill>
                <a:latin typeface="Roboto Light"/>
                <a:ea typeface="Roboto Light"/>
                <a:cs typeface="Roboto Light"/>
                <a:sym typeface="Roboto Light"/>
              </a:rPr>
              <a:t>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4">
                  <a:extLst>
                    <a:ext uri="{A12FA001-AC4F-418D-AE19-62706E023703}">
                      <ahyp:hlinkClr xmlns:ahyp="http://schemas.microsoft.com/office/drawing/2018/hyperlinkcolor" val="tx"/>
                    </a:ext>
                  </a:extLst>
                </a:hlinkClick>
              </a:rPr>
              <a:t>https://a11y.switch.paris/</a:t>
            </a:r>
            <a:br>
              <a:rPr lang="fr-FR" sz="2800" b="0" i="0" u="none" strike="noStrike" cap="none">
                <a:solidFill>
                  <a:srgbClr val="000000"/>
                </a:solidFill>
                <a:latin typeface="Roboto Light"/>
                <a:ea typeface="Roboto Light"/>
                <a:cs typeface="Roboto Light"/>
                <a:sym typeface="Roboto Light"/>
              </a:rPr>
            </a:br>
            <a:endParaRPr sz="2800" b="0" i="0" u="none" strike="noStrike" cap="none">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a:solidFill>
                  <a:srgbClr val="000000"/>
                </a:solidFill>
                <a:latin typeface="Roboto Light"/>
                <a:ea typeface="Roboto Light"/>
                <a:cs typeface="Roboto Light"/>
                <a:sym typeface="Roboto Light"/>
              </a:rPr>
              <a:t>L’accessibilité numérique dans sa globalité :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https://design.numerique.gouv.fr/accessibilite-numerique/</a:t>
            </a:r>
            <a:endParaRPr sz="2800" b="0" i="0" u="sng" strike="noStrike" cap="none">
              <a:solidFill>
                <a:srgbClr val="0000FF"/>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a:solidFill>
                  <a:srgbClr val="000000"/>
                </a:solidFill>
                <a:latin typeface="Roboto Light"/>
                <a:ea typeface="Roboto Light"/>
                <a:cs typeface="Roboto Light"/>
                <a:sym typeface="Roboto Light"/>
              </a:rPr>
              <a:t>Pour les équipes de développement et de graphisme (DesignGouv) :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6">
                  <a:extLst>
                    <a:ext uri="{A12FA001-AC4F-418D-AE19-62706E023703}">
                      <ahyp:hlinkClr xmlns:ahyp="http://schemas.microsoft.com/office/drawing/2018/hyperlinkcolor" val="tx"/>
                    </a:ext>
                  </a:extLst>
                </a:hlinkClick>
              </a:rPr>
              <a:t>https://design.numerique.gouv.fr/outils/memo-design/</a:t>
            </a:r>
            <a:endParaRPr sz="2800" b="0" i="0" u="sng" strike="noStrike" cap="none">
              <a:solidFill>
                <a:srgbClr val="0000FF"/>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a:solidFill>
                  <a:srgbClr val="000000"/>
                </a:solidFill>
                <a:latin typeface="Roboto Light"/>
                <a:ea typeface="Roboto Light"/>
                <a:cs typeface="Roboto Light"/>
                <a:sym typeface="Roboto Light"/>
              </a:rPr>
              <a:t>Exemple de déclaration d’accessibilité (DesignGouv) :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7">
                  <a:extLst>
                    <a:ext uri="{A12FA001-AC4F-418D-AE19-62706E023703}">
                      <ahyp:hlinkClr xmlns:ahyp="http://schemas.microsoft.com/office/drawing/2018/hyperlinkcolor" val="tx"/>
                    </a:ext>
                  </a:extLst>
                </a:hlinkClick>
              </a:rPr>
              <a:t>https://design.numerique.gouv.fr/outils/exemple-declaration-accessibilite/</a:t>
            </a:r>
            <a:endParaRPr sz="2800" b="0" i="0" u="sng" strike="noStrike" cap="none">
              <a:solidFill>
                <a:srgbClr val="0000FF"/>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sng" strike="noStrike" cap="none">
              <a:solidFill>
                <a:srgbClr val="0000FF"/>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a:solidFill>
                  <a:srgbClr val="000000"/>
                </a:solidFill>
                <a:latin typeface="Roboto Light"/>
                <a:ea typeface="Roboto Light"/>
                <a:cs typeface="Roboto Light"/>
                <a:sym typeface="Roboto Light"/>
              </a:rPr>
              <a:t>Une extension pour vos équipes qui vous aidera à détecter des soucis d’accessibilité : </a:t>
            </a:r>
            <a:br>
              <a:rPr lang="fr-FR" sz="2800" b="0" i="0" u="none" strike="noStrike" cap="none">
                <a:solidFill>
                  <a:srgbClr val="000000"/>
                </a:solidFill>
                <a:latin typeface="Roboto Light"/>
                <a:ea typeface="Roboto Light"/>
                <a:cs typeface="Roboto Light"/>
                <a:sym typeface="Roboto Light"/>
              </a:rPr>
            </a:br>
            <a:r>
              <a:rPr lang="fr-FR" sz="2800" b="0" i="0" u="sng" strike="noStrike" cap="none">
                <a:solidFill>
                  <a:srgbClr val="0000FF"/>
                </a:solidFill>
                <a:latin typeface="Roboto Light"/>
                <a:ea typeface="Roboto Light"/>
                <a:cs typeface="Roboto Light"/>
                <a:sym typeface="Roboto Light"/>
                <a:hlinkClick r:id="rId8">
                  <a:extLst>
                    <a:ext uri="{A12FA001-AC4F-418D-AE19-62706E023703}">
                      <ahyp:hlinkClr xmlns:ahyp="http://schemas.microsoft.com/office/drawing/2018/hyperlinkcolor" val="tx"/>
                    </a:ext>
                  </a:extLst>
                </a:hlinkClick>
              </a:rPr>
              <a:t>https://wave.webaim.org/extension/</a:t>
            </a:r>
            <a:endParaRPr sz="2800" b="0" i="0" u="none" strike="noStrike" cap="none">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fr-FR" sz="4400" b="0" i="0" u="none" strike="noStrike" cap="none">
                <a:solidFill>
                  <a:schemeClr val="lt1"/>
                </a:solidFill>
                <a:latin typeface="Roboto Light"/>
                <a:ea typeface="Roboto Light"/>
                <a:cs typeface="Roboto Light"/>
                <a:sym typeface="Roboto Light"/>
              </a:rPr>
              <a:t>QUELQUES RESSOURCES ET CONSEILS</a:t>
            </a:r>
            <a:endParaRPr sz="4400" b="1" i="0" u="none" strike="noStrike" cap="none">
              <a:solidFill>
                <a:srgbClr val="ED4857"/>
              </a:solidFill>
              <a:latin typeface="Roboto Light"/>
              <a:ea typeface="Roboto Light"/>
              <a:cs typeface="Roboto Light"/>
              <a:sym typeface="Roboto Light"/>
            </a:endParaRPr>
          </a:p>
        </p:txBody>
      </p:sp>
      <p:sp>
        <p:nvSpPr>
          <p:cNvPr id="816" name="Google Shape;816;p95"/>
          <p:cNvSpPr/>
          <p:nvPr/>
        </p:nvSpPr>
        <p:spPr>
          <a:xfrm>
            <a:off x="1291385" y="3043239"/>
            <a:ext cx="19248748" cy="7417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800" b="1" i="0" u="none" strike="noStrike" cap="none" dirty="0">
                <a:solidFill>
                  <a:srgbClr val="000000"/>
                </a:solidFill>
                <a:latin typeface="Roboto Light"/>
                <a:ea typeface="Roboto Light"/>
                <a:cs typeface="Roboto Light"/>
                <a:sym typeface="Roboto Light"/>
              </a:rPr>
              <a:t>Guide et checklist de la DINUM :</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Diagnostic flash : </a:t>
            </a:r>
            <a:r>
              <a:rPr lang="fr-FR" sz="2800" b="0" i="0" u="sng" strike="noStrike" cap="none" dirty="0">
                <a:solidFill>
                  <a:srgbClr val="000000"/>
                </a:solid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https://design.numerique.gouv.fr/outils/diagnostic-flash</a:t>
            </a: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Mémo : </a:t>
            </a:r>
            <a:r>
              <a:rPr lang="fr-FR" sz="2800" b="0" i="0" u="sng" strike="noStrike" cap="none" dirty="0">
                <a:solidFill>
                  <a:srgbClr val="000000"/>
                </a:solidFill>
                <a:latin typeface="Roboto Light"/>
                <a:ea typeface="Roboto Light"/>
                <a:cs typeface="Roboto Light"/>
                <a:sym typeface="Roboto Light"/>
                <a:hlinkClick r:id="rId4">
                  <a:extLst>
                    <a:ext uri="{A12FA001-AC4F-418D-AE19-62706E023703}">
                      <ahyp:hlinkClr xmlns:ahyp="http://schemas.microsoft.com/office/drawing/2018/hyperlinkcolor" val="tx"/>
                    </a:ext>
                  </a:extLst>
                </a:hlinkClick>
              </a:rPr>
              <a:t>https://design.numerique.gouv.fr/outils/memo-dev</a:t>
            </a: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Checklist : </a:t>
            </a:r>
            <a:r>
              <a:rPr lang="fr-FR" sz="2800" b="0" i="0" u="sng" strike="noStrike" cap="none" dirty="0">
                <a:solidFill>
                  <a:srgbClr val="000000"/>
                </a:solidFill>
                <a:latin typeface="Roboto Light"/>
                <a:ea typeface="Roboto Light"/>
                <a:cs typeface="Roboto Light"/>
                <a:sym typeface="Roboto Light"/>
                <a:hlinkClick r:id="rId5">
                  <a:extLst>
                    <a:ext uri="{A12FA001-AC4F-418D-AE19-62706E023703}">
                      <ahyp:hlinkClr xmlns:ahyp="http://schemas.microsoft.com/office/drawing/2018/hyperlinkcolor" val="tx"/>
                    </a:ext>
                  </a:extLst>
                </a:hlinkClick>
              </a:rPr>
              <a:t>https://design.numerique.gouv.fr/outils/checklist-dev</a:t>
            </a: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Guide pour les chefs de projets (RGAA3) : </a:t>
            </a:r>
            <a:r>
              <a:rPr lang="fr-FR" sz="2800" b="0" i="0" u="sng" strike="noStrike" cap="none" dirty="0">
                <a:solidFill>
                  <a:srgbClr val="000000"/>
                </a:solidFill>
                <a:latin typeface="Roboto Light"/>
                <a:ea typeface="Roboto Light"/>
                <a:cs typeface="Roboto Light"/>
                <a:sym typeface="Roboto Light"/>
                <a:hlinkClick r:id="rId6">
                  <a:extLst>
                    <a:ext uri="{A12FA001-AC4F-418D-AE19-62706E023703}">
                      <ahyp:hlinkClr xmlns:ahyp="http://schemas.microsoft.com/office/drawing/2018/hyperlinkcolor" val="tx"/>
                    </a:ext>
                  </a:extLst>
                </a:hlinkClick>
              </a:rPr>
              <a:t>https://disic.github.io/guide-chef_projets/</a:t>
            </a: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Guide pour les intégrateurs (RGAA3) : </a:t>
            </a:r>
            <a:r>
              <a:rPr lang="fr-FR" sz="2800" b="0" i="0" u="sng" strike="noStrike" cap="none" dirty="0">
                <a:solidFill>
                  <a:srgbClr val="000000"/>
                </a:solidFill>
                <a:latin typeface="Roboto Light"/>
                <a:ea typeface="Roboto Light"/>
                <a:cs typeface="Roboto Light"/>
                <a:sym typeface="Roboto Light"/>
                <a:hlinkClick r:id="rId7">
                  <a:extLst>
                    <a:ext uri="{A12FA001-AC4F-418D-AE19-62706E023703}">
                      <ahyp:hlinkClr xmlns:ahyp="http://schemas.microsoft.com/office/drawing/2018/hyperlinkcolor" val="tx"/>
                    </a:ext>
                  </a:extLst>
                </a:hlinkClick>
              </a:rPr>
              <a:t>https://disic.github.io/guide-integrateur/index.html</a:t>
            </a: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b="0" i="0" u="none" strike="noStrike" cap="none" dirty="0">
                <a:solidFill>
                  <a:srgbClr val="000000"/>
                </a:solidFill>
                <a:latin typeface="Roboto Light"/>
                <a:ea typeface="Roboto Light"/>
                <a:cs typeface="Roboto Light"/>
                <a:sym typeface="Roboto Light"/>
              </a:rPr>
              <a:t>Guide pour les développeurs (RGAA3) : </a:t>
            </a:r>
            <a:r>
              <a:rPr lang="fr-FR" sz="2800" b="0" i="0" u="sng" strike="noStrike" cap="none" dirty="0">
                <a:solidFill>
                  <a:srgbClr val="000000"/>
                </a:solidFill>
                <a:latin typeface="Roboto Light"/>
                <a:ea typeface="Roboto Light"/>
                <a:cs typeface="Roboto Light"/>
                <a:sym typeface="Roboto Light"/>
                <a:hlinkClick r:id="rId8">
                  <a:extLst>
                    <a:ext uri="{A12FA001-AC4F-418D-AE19-62706E023703}">
                      <ahyp:hlinkClr xmlns:ahyp="http://schemas.microsoft.com/office/drawing/2018/hyperlinkcolor" val="tx"/>
                    </a:ext>
                  </a:extLst>
                </a:hlinkClick>
              </a:rPr>
              <a:t>https://disic.github.io/guide-developpeur/index.html</a:t>
            </a:r>
            <a:endParaRPr lang="fr-FR" sz="2800" dirty="0">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endParaRPr lang="fr-FR" sz="2800" b="0" i="0" u="none" strike="noStrike" cap="none" dirty="0">
              <a:solidFill>
                <a:srgbClr val="000000"/>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r>
              <a:rPr lang="fr-FR" sz="2800" dirty="0">
                <a:latin typeface="Roboto Light"/>
                <a:ea typeface="Roboto Light"/>
                <a:cs typeface="Roboto Light"/>
                <a:sym typeface="Roboto Light"/>
              </a:rPr>
              <a:t>Outils: </a:t>
            </a:r>
            <a:r>
              <a:rPr lang="fr-FR" sz="2800" dirty="0">
                <a:solidFill>
                  <a:schemeClr val="bg1"/>
                </a:solidFill>
                <a:latin typeface="Roboto Light"/>
                <a:ea typeface="Roboto Light"/>
                <a:cs typeface="Roboto Light"/>
                <a:sym typeface="Roboto Light"/>
                <a:hlinkClick r:id="rId9">
                  <a:extLst>
                    <a:ext uri="{A12FA001-AC4F-418D-AE19-62706E023703}">
                      <ahyp:hlinkClr xmlns:ahyp="http://schemas.microsoft.com/office/drawing/2018/hyperlinkcolor" val="tx"/>
                    </a:ext>
                  </a:extLst>
                </a:hlinkClick>
              </a:rPr>
              <a:t>https://accessibilite.numerique.gouv.fr/ressources/methodologie-de-test/</a:t>
            </a:r>
            <a:endParaRPr lang="fr-FR" sz="2800" dirty="0">
              <a:solidFill>
                <a:schemeClr val="bg1"/>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00000"/>
              </a:buClr>
              <a:buSzPts val="1000"/>
              <a:buFont typeface="Noto Sans Symbols"/>
              <a:buChar char="∙"/>
            </a:pPr>
            <a:endParaRPr sz="2800" b="0" i="0" u="none" strike="noStrike" cap="none" dirty="0">
              <a:solidFill>
                <a:srgbClr val="000000"/>
              </a:solidFill>
              <a:latin typeface="Roboto Light"/>
              <a:ea typeface="Roboto Light"/>
              <a:cs typeface="Roboto Light"/>
              <a:sym typeface="Roboto Light"/>
            </a:endParaRPr>
          </a:p>
          <a:p>
            <a:pPr marL="342900" marR="0" lvl="0" indent="-279400" algn="l" rtl="0">
              <a:lnSpc>
                <a:spcPct val="100000"/>
              </a:lnSpc>
              <a:spcBef>
                <a:spcPts val="0"/>
              </a:spcBef>
              <a:spcAft>
                <a:spcPts val="0"/>
              </a:spcAft>
              <a:buClr>
                <a:srgbClr val="000000"/>
              </a:buClr>
              <a:buSzPts val="1000"/>
              <a:buFont typeface="Noto Sans Symbols"/>
              <a:buNone/>
            </a:pPr>
            <a:endParaRPr sz="2800" b="0" i="0" u="none" strike="noStrike" cap="none" dirty="0">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96"/>
          <p:cNvSpPr txBox="1"/>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fr-FR" sz="4400" b="0" i="0" u="none" strike="noStrike" cap="none">
                <a:solidFill>
                  <a:schemeClr val="lt1"/>
                </a:solidFill>
                <a:latin typeface="Roboto Light"/>
                <a:ea typeface="Roboto Light"/>
                <a:cs typeface="Roboto Light"/>
                <a:sym typeface="Roboto Light"/>
              </a:rPr>
              <a:t>QUELQUES RESSOURCES ET CONSEILS</a:t>
            </a:r>
            <a:endParaRPr sz="4400" b="1" i="0" u="none" strike="noStrike" cap="none">
              <a:solidFill>
                <a:srgbClr val="ED4857"/>
              </a:solidFill>
              <a:latin typeface="Roboto Light"/>
              <a:ea typeface="Roboto Light"/>
              <a:cs typeface="Roboto Light"/>
              <a:sym typeface="Roboto Light"/>
            </a:endParaRPr>
          </a:p>
        </p:txBody>
      </p:sp>
      <p:sp>
        <p:nvSpPr>
          <p:cNvPr id="822" name="Google Shape;822;p96"/>
          <p:cNvSpPr/>
          <p:nvPr/>
        </p:nvSpPr>
        <p:spPr>
          <a:xfrm>
            <a:off x="1291385" y="3043239"/>
            <a:ext cx="13326658" cy="70480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800" b="0" i="0" u="none" strike="noStrike" cap="none">
                <a:solidFill>
                  <a:srgbClr val="000000"/>
                </a:solidFill>
                <a:latin typeface="Roboto Light"/>
                <a:ea typeface="Roboto Light"/>
                <a:cs typeface="Roboto Light"/>
                <a:sym typeface="Roboto Light"/>
              </a:rPr>
              <a:t>Quelques conseils : </a:t>
            </a:r>
            <a:endParaRPr/>
          </a:p>
          <a:p>
            <a:pPr marL="0" marR="0" lvl="0" indent="0" algn="l" rtl="0">
              <a:lnSpc>
                <a:spcPct val="100000"/>
              </a:lnSpc>
              <a:spcBef>
                <a:spcPts val="0"/>
              </a:spcBef>
              <a:spcAft>
                <a:spcPts val="0"/>
              </a:spcAft>
              <a:buNone/>
            </a:pPr>
            <a:endParaRPr sz="2800" b="0" i="0" u="none" strike="noStrike" cap="none">
              <a:solidFill>
                <a:srgbClr val="000000"/>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000000"/>
              </a:buClr>
              <a:buSzPts val="1000"/>
              <a:buFont typeface="Arial"/>
              <a:buChar char="•"/>
            </a:pPr>
            <a:r>
              <a:rPr lang="fr-FR" sz="2800" b="0" i="0" u="none" strike="noStrike" cap="none">
                <a:solidFill>
                  <a:srgbClr val="000000"/>
                </a:solidFill>
                <a:latin typeface="Roboto"/>
                <a:ea typeface="Roboto"/>
                <a:cs typeface="Roboto"/>
                <a:sym typeface="Roboto"/>
              </a:rPr>
              <a:t>Utiliser les documents des services « .Gouv » :</a:t>
            </a:r>
            <a:br>
              <a:rPr lang="fr-FR" sz="2800" b="0" i="0" u="none" strike="noStrike" cap="none">
                <a:solidFill>
                  <a:srgbClr val="000000"/>
                </a:solidFill>
                <a:latin typeface="Roboto Light"/>
                <a:ea typeface="Roboto Light"/>
                <a:cs typeface="Roboto Light"/>
                <a:sym typeface="Roboto Light"/>
              </a:rPr>
            </a:br>
            <a:r>
              <a:rPr lang="fr-FR" sz="2800" b="0" i="0" u="none" strike="noStrike" cap="none">
                <a:solidFill>
                  <a:srgbClr val="000000"/>
                </a:solidFill>
                <a:latin typeface="Roboto Light"/>
                <a:ea typeface="Roboto Light"/>
                <a:cs typeface="Roboto Light"/>
                <a:sym typeface="Roboto Light"/>
              </a:rPr>
              <a:t>Ce sont les seules sources qui font foi et dont nous pouvons être sûrs de la mise à jour régulière.</a:t>
            </a:r>
            <a:endParaRPr/>
          </a:p>
          <a:p>
            <a:pPr marL="457200" marR="0" lvl="0" indent="-393700" algn="l" rtl="0">
              <a:lnSpc>
                <a:spcPct val="100000"/>
              </a:lnSpc>
              <a:spcBef>
                <a:spcPts val="0"/>
              </a:spcBef>
              <a:spcAft>
                <a:spcPts val="0"/>
              </a:spcAft>
              <a:buClr>
                <a:srgbClr val="000000"/>
              </a:buClr>
              <a:buSzPts val="1000"/>
              <a:buFont typeface="Arial"/>
              <a:buNone/>
            </a:pPr>
            <a:endParaRPr sz="2800" b="0" i="0" u="none" strike="noStrike" cap="none">
              <a:solidFill>
                <a:srgbClr val="000000"/>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000000"/>
              </a:buClr>
              <a:buSzPts val="1000"/>
              <a:buFont typeface="Arial"/>
              <a:buChar char="•"/>
            </a:pPr>
            <a:r>
              <a:rPr lang="fr-FR" sz="2800" b="0" i="0" u="none" strike="noStrike" cap="none">
                <a:solidFill>
                  <a:srgbClr val="000000"/>
                </a:solidFill>
                <a:latin typeface="Roboto"/>
                <a:ea typeface="Roboto"/>
                <a:cs typeface="Roboto"/>
                <a:sym typeface="Roboto"/>
              </a:rPr>
              <a:t>Pratiquer une veille régulière : </a:t>
            </a:r>
            <a:br>
              <a:rPr lang="fr-FR" sz="2800" b="0" i="0" u="none" strike="noStrike" cap="none">
                <a:solidFill>
                  <a:srgbClr val="000000"/>
                </a:solidFill>
                <a:latin typeface="Roboto"/>
                <a:ea typeface="Roboto"/>
                <a:cs typeface="Roboto"/>
                <a:sym typeface="Roboto"/>
              </a:rPr>
            </a:br>
            <a:r>
              <a:rPr lang="fr-FR" sz="2800" b="0" i="0" u="none" strike="noStrike" cap="none">
                <a:solidFill>
                  <a:srgbClr val="000000"/>
                </a:solidFill>
                <a:latin typeface="Roboto Light"/>
                <a:ea typeface="Roboto Light"/>
                <a:cs typeface="Roboto Light"/>
                <a:sym typeface="Roboto Light"/>
              </a:rPr>
              <a:t>Suivre les évolutions législatives, technologiques et les bonnes pratiques en matière d'accessibilité numérique. Après l’ère du RGPD en 2019, c’est l’ère de l’accessibilité qui prend place en Europe.</a:t>
            </a:r>
            <a:endParaRPr/>
          </a:p>
          <a:p>
            <a:pPr marL="457200" marR="0" lvl="0" indent="-393700" algn="l" rtl="0">
              <a:lnSpc>
                <a:spcPct val="100000"/>
              </a:lnSpc>
              <a:spcBef>
                <a:spcPts val="0"/>
              </a:spcBef>
              <a:spcAft>
                <a:spcPts val="0"/>
              </a:spcAft>
              <a:buClr>
                <a:srgbClr val="000000"/>
              </a:buClr>
              <a:buSzPts val="1000"/>
              <a:buFont typeface="Arial"/>
              <a:buNone/>
            </a:pPr>
            <a:endParaRPr sz="2800" b="0" i="0" u="none" strike="noStrike" cap="none">
              <a:solidFill>
                <a:srgbClr val="000000"/>
              </a:solidFill>
              <a:latin typeface="Roboto Light"/>
              <a:ea typeface="Roboto Light"/>
              <a:cs typeface="Roboto Light"/>
              <a:sym typeface="Roboto Light"/>
            </a:endParaRPr>
          </a:p>
          <a:p>
            <a:pPr marL="457200" marR="0" lvl="0" indent="-457200" algn="l" rtl="0">
              <a:lnSpc>
                <a:spcPct val="100000"/>
              </a:lnSpc>
              <a:spcBef>
                <a:spcPts val="0"/>
              </a:spcBef>
              <a:spcAft>
                <a:spcPts val="0"/>
              </a:spcAft>
              <a:buClr>
                <a:srgbClr val="000000"/>
              </a:buClr>
              <a:buSzPts val="1000"/>
              <a:buFont typeface="Arial"/>
              <a:buChar char="•"/>
            </a:pPr>
            <a:r>
              <a:rPr lang="fr-FR" sz="2800" b="0" i="0" u="none" strike="noStrike" cap="none">
                <a:solidFill>
                  <a:srgbClr val="000000"/>
                </a:solidFill>
                <a:latin typeface="Roboto"/>
                <a:ea typeface="Roboto"/>
                <a:cs typeface="Roboto"/>
                <a:sym typeface="Roboto"/>
              </a:rPr>
              <a:t>Sensibiliser et former les équipes : </a:t>
            </a:r>
            <a:br>
              <a:rPr lang="fr-FR" sz="2800" b="0" i="0" u="none" strike="noStrike" cap="none">
                <a:solidFill>
                  <a:srgbClr val="000000"/>
                </a:solidFill>
                <a:latin typeface="Roboto"/>
                <a:ea typeface="Roboto"/>
                <a:cs typeface="Roboto"/>
                <a:sym typeface="Roboto"/>
              </a:rPr>
            </a:br>
            <a:r>
              <a:rPr lang="fr-FR" sz="2800" b="0" i="0" u="none" strike="noStrike" cap="none">
                <a:solidFill>
                  <a:srgbClr val="000000"/>
                </a:solidFill>
                <a:latin typeface="Roboto Light"/>
                <a:ea typeface="Roboto Light"/>
                <a:cs typeface="Roboto Light"/>
                <a:sym typeface="Roboto Light"/>
              </a:rPr>
              <a:t>Assurez-vous que toutes les personnes impliquées dans la création et la maintenance de contenus numériques comprennent l'importance de l'accessibilité et sont formées aux meilleures pratiques.</a:t>
            </a:r>
            <a:endParaRPr/>
          </a:p>
          <a:p>
            <a:pPr marL="457200" marR="0" lvl="0" indent="-393700" algn="l" rtl="0">
              <a:lnSpc>
                <a:spcPct val="100000"/>
              </a:lnSpc>
              <a:spcBef>
                <a:spcPts val="0"/>
              </a:spcBef>
              <a:spcAft>
                <a:spcPts val="0"/>
              </a:spcAft>
              <a:buClr>
                <a:srgbClr val="000000"/>
              </a:buClr>
              <a:buSzPts val="1000"/>
              <a:buFont typeface="Arial"/>
              <a:buNone/>
            </a:pPr>
            <a:endParaRPr sz="3200" b="0" i="0" u="none" strike="noStrike" cap="none">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1"/>
          <p:cNvSpPr txBox="1">
            <a:spLocks noGrp="1"/>
          </p:cNvSpPr>
          <p:nvPr>
            <p:ph type="sldNum" idx="12"/>
          </p:nvPr>
        </p:nvSpPr>
        <p:spPr>
          <a:xfrm>
            <a:off x="21841200" y="12182400"/>
            <a:ext cx="727200" cy="61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fld id="{00000000-1234-1234-1234-123412341234}" type="slidenum">
              <a:rPr lang="fr-FR"/>
              <a:t>8</a:t>
            </a:fld>
            <a:endParaRPr/>
          </a:p>
        </p:txBody>
      </p:sp>
      <p:sp>
        <p:nvSpPr>
          <p:cNvPr id="161" name="Google Shape;161;p71"/>
          <p:cNvSpPr txBox="1">
            <a:spLocks noGrp="1"/>
          </p:cNvSpPr>
          <p:nvPr>
            <p:ph type="title"/>
          </p:nvPr>
        </p:nvSpPr>
        <p:spPr>
          <a:xfrm>
            <a:off x="1321200" y="1018800"/>
            <a:ext cx="20218401" cy="12024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fr-FR">
                <a:solidFill>
                  <a:schemeClr val="lt1"/>
                </a:solidFill>
              </a:rPr>
              <a:t>POURQUOI ENGAGER UNE </a:t>
            </a:r>
            <a:br>
              <a:rPr lang="fr-FR"/>
            </a:br>
            <a:r>
              <a:rPr lang="fr-FR"/>
              <a:t>DÉMARCHE D’ACCESSIBILITÉ NUMÉRIQUE ?</a:t>
            </a:r>
            <a:endParaRPr/>
          </a:p>
        </p:txBody>
      </p:sp>
      <p:grpSp>
        <p:nvGrpSpPr>
          <p:cNvPr id="162" name="Google Shape;162;p71"/>
          <p:cNvGrpSpPr/>
          <p:nvPr/>
        </p:nvGrpSpPr>
        <p:grpSpPr>
          <a:xfrm>
            <a:off x="9324778" y="4463634"/>
            <a:ext cx="3600000" cy="2880000"/>
            <a:chOff x="4466834" y="4604100"/>
            <a:chExt cx="3600000" cy="2880000"/>
          </a:xfrm>
        </p:grpSpPr>
        <p:sp>
          <p:nvSpPr>
            <p:cNvPr id="163" name="Google Shape;163;p71"/>
            <p:cNvSpPr/>
            <p:nvPr/>
          </p:nvSpPr>
          <p:spPr>
            <a:xfrm>
              <a:off x="4466834" y="4604100"/>
              <a:ext cx="3600000" cy="2880000"/>
            </a:xfrm>
            <a:prstGeom prst="roundRect">
              <a:avLst>
                <a:gd name="adj" fmla="val 2160"/>
              </a:avLst>
            </a:prstGeom>
            <a:solidFill>
              <a:srgbClr val="E206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64" name="Google Shape;164;p71"/>
            <p:cNvSpPr/>
            <p:nvPr/>
          </p:nvSpPr>
          <p:spPr>
            <a:xfrm>
              <a:off x="4470812" y="4604100"/>
              <a:ext cx="3596022" cy="2246769"/>
            </a:xfrm>
            <a:prstGeom prst="rect">
              <a:avLst/>
            </a:prstGeom>
            <a:solidFill>
              <a:srgbClr val="E2061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VALORISER VOTRE DÉMARCHE RSE</a:t>
              </a:r>
              <a:br>
                <a:rPr lang="fr-FR" sz="2000" b="1" i="0" u="none" strike="noStrike" cap="none">
                  <a:solidFill>
                    <a:srgbClr val="F9FBFB"/>
                  </a:solidFill>
                  <a:latin typeface="Roboto"/>
                  <a:ea typeface="Roboto"/>
                  <a:cs typeface="Roboto"/>
                  <a:sym typeface="Roboto"/>
                </a:rPr>
              </a:b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 FAVORISER LA DIVERSITÉ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ET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L’INCLUSION NUMÉRIQUE</a:t>
              </a:r>
              <a:endParaRPr/>
            </a:p>
          </p:txBody>
        </p:sp>
      </p:grpSp>
      <p:grpSp>
        <p:nvGrpSpPr>
          <p:cNvPr id="165" name="Google Shape;165;p71"/>
          <p:cNvGrpSpPr/>
          <p:nvPr/>
        </p:nvGrpSpPr>
        <p:grpSpPr>
          <a:xfrm>
            <a:off x="9324778" y="8084016"/>
            <a:ext cx="3600000" cy="2880000"/>
            <a:chOff x="8037562" y="8571164"/>
            <a:chExt cx="3600000" cy="2880000"/>
          </a:xfrm>
        </p:grpSpPr>
        <p:sp>
          <p:nvSpPr>
            <p:cNvPr id="166" name="Google Shape;166;p71"/>
            <p:cNvSpPr/>
            <p:nvPr/>
          </p:nvSpPr>
          <p:spPr>
            <a:xfrm>
              <a:off x="8037562" y="8571164"/>
              <a:ext cx="3600000" cy="2880000"/>
            </a:xfrm>
            <a:prstGeom prst="roundRect">
              <a:avLst>
                <a:gd name="adj" fmla="val 2160"/>
              </a:avLst>
            </a:prstGeom>
            <a:solidFill>
              <a:srgbClr val="1F3C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67" name="Google Shape;167;p71"/>
            <p:cNvSpPr/>
            <p:nvPr/>
          </p:nvSpPr>
          <p:spPr>
            <a:xfrm>
              <a:off x="8041540" y="8571164"/>
              <a:ext cx="3596022"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FIDÉLISER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VOS</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 CLIENTS</a:t>
              </a:r>
              <a:endParaRPr sz="1800" b="0" i="0" u="none" strike="noStrike" cap="none">
                <a:solidFill>
                  <a:srgbClr val="F9FBFB"/>
                </a:solidFill>
                <a:latin typeface="Roboto"/>
                <a:ea typeface="Roboto"/>
                <a:cs typeface="Roboto"/>
                <a:sym typeface="Roboto"/>
              </a:endParaRPr>
            </a:p>
          </p:txBody>
        </p:sp>
      </p:grpSp>
      <p:sp>
        <p:nvSpPr>
          <p:cNvPr id="168" name="Google Shape;168;p71" descr="Drapeau de la France ⚑ Histoire et vente du pavillon français."/>
          <p:cNvSpPr/>
          <p:nvPr/>
        </p:nvSpPr>
        <p:spPr>
          <a:xfrm>
            <a:off x="11046190" y="4760634"/>
            <a:ext cx="2286000" cy="228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69" name="Google Shape;169;p71"/>
          <p:cNvGrpSpPr/>
          <p:nvPr/>
        </p:nvGrpSpPr>
        <p:grpSpPr>
          <a:xfrm>
            <a:off x="4206524" y="8084016"/>
            <a:ext cx="3830964" cy="2880001"/>
            <a:chOff x="4446776" y="8633661"/>
            <a:chExt cx="3280116" cy="2369648"/>
          </a:xfrm>
        </p:grpSpPr>
        <p:sp>
          <p:nvSpPr>
            <p:cNvPr id="170" name="Google Shape;170;p71"/>
            <p:cNvSpPr/>
            <p:nvPr/>
          </p:nvSpPr>
          <p:spPr>
            <a:xfrm>
              <a:off x="4446776" y="8633661"/>
              <a:ext cx="3082362" cy="2369648"/>
            </a:xfrm>
            <a:prstGeom prst="roundRect">
              <a:avLst>
                <a:gd name="adj" fmla="val 2160"/>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71" name="Google Shape;171;p71"/>
            <p:cNvSpPr/>
            <p:nvPr/>
          </p:nvSpPr>
          <p:spPr>
            <a:xfrm>
              <a:off x="4446776" y="8633661"/>
              <a:ext cx="3280116" cy="15953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ÉLARGIR L’AUDIENCE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DE VOTRE SITE </a:t>
              </a:r>
              <a:br>
                <a:rPr lang="fr-FR" sz="2000" b="1" i="0" u="none" strike="noStrike" cap="none">
                  <a:solidFill>
                    <a:srgbClr val="F9FBFB"/>
                  </a:solidFill>
                  <a:latin typeface="Roboto"/>
                  <a:ea typeface="Roboto"/>
                  <a:cs typeface="Roboto"/>
                  <a:sym typeface="Roboto"/>
                </a:rPr>
              </a:b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AUGMENTER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VOS PARTS DE MARCHÉ</a:t>
              </a:r>
              <a:endParaRPr sz="1800" b="0" i="0" u="none" strike="noStrike" cap="none">
                <a:solidFill>
                  <a:srgbClr val="F9FBFB"/>
                </a:solidFill>
                <a:latin typeface="Roboto"/>
                <a:ea typeface="Roboto"/>
                <a:cs typeface="Roboto"/>
                <a:sym typeface="Roboto"/>
              </a:endParaRPr>
            </a:p>
          </p:txBody>
        </p:sp>
      </p:grpSp>
      <p:grpSp>
        <p:nvGrpSpPr>
          <p:cNvPr id="172" name="Google Shape;172;p71"/>
          <p:cNvGrpSpPr/>
          <p:nvPr/>
        </p:nvGrpSpPr>
        <p:grpSpPr>
          <a:xfrm>
            <a:off x="4128159" y="4463634"/>
            <a:ext cx="3604800" cy="2880000"/>
            <a:chOff x="854337" y="4604100"/>
            <a:chExt cx="2987610" cy="2397137"/>
          </a:xfrm>
        </p:grpSpPr>
        <p:sp>
          <p:nvSpPr>
            <p:cNvPr id="173" name="Google Shape;173;p71"/>
            <p:cNvSpPr/>
            <p:nvPr/>
          </p:nvSpPr>
          <p:spPr>
            <a:xfrm>
              <a:off x="858315" y="4604100"/>
              <a:ext cx="2983632" cy="2397137"/>
            </a:xfrm>
            <a:prstGeom prst="roundRect">
              <a:avLst>
                <a:gd name="adj" fmla="val 2160"/>
              </a:avLst>
            </a:prstGeom>
            <a:solidFill>
              <a:srgbClr val="1F3C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74" name="Google Shape;174;p71"/>
            <p:cNvSpPr/>
            <p:nvPr/>
          </p:nvSpPr>
          <p:spPr>
            <a:xfrm>
              <a:off x="854337" y="4604100"/>
              <a:ext cx="2983633" cy="8453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ÊTRE EN CONFORMITÉ AVEC LES OBLIGATIONS LÉGALES </a:t>
              </a:r>
              <a:endParaRPr/>
            </a:p>
          </p:txBody>
        </p:sp>
        <p:pic>
          <p:nvPicPr>
            <p:cNvPr id="175" name="Google Shape;175;p71"/>
            <p:cNvPicPr preferRelativeResize="0"/>
            <p:nvPr/>
          </p:nvPicPr>
          <p:blipFill rotWithShape="1">
            <a:blip r:embed="rId3">
              <a:alphaModFix/>
            </a:blip>
            <a:srcRect t="4134"/>
            <a:stretch/>
          </p:blipFill>
          <p:spPr>
            <a:xfrm>
              <a:off x="2467434" y="5731754"/>
              <a:ext cx="643272" cy="409617"/>
            </a:xfrm>
            <a:prstGeom prst="rect">
              <a:avLst/>
            </a:prstGeom>
            <a:noFill/>
            <a:ln w="9525" cap="flat" cmpd="sng">
              <a:solidFill>
                <a:schemeClr val="lt2"/>
              </a:solidFill>
              <a:prstDash val="solid"/>
              <a:round/>
              <a:headEnd type="none" w="sm" len="sm"/>
              <a:tailEnd type="none" w="sm" len="sm"/>
            </a:ln>
          </p:spPr>
        </p:pic>
        <p:pic>
          <p:nvPicPr>
            <p:cNvPr id="176" name="Google Shape;176;p71" descr="Drapeau usa états unis 90x150 cm - U.S.A, Argentine, Colombie, Mexique"/>
            <p:cNvPicPr preferRelativeResize="0"/>
            <p:nvPr/>
          </p:nvPicPr>
          <p:blipFill rotWithShape="1">
            <a:blip r:embed="rId4">
              <a:alphaModFix/>
            </a:blip>
            <a:srcRect t="19921" b="20419"/>
            <a:stretch/>
          </p:blipFill>
          <p:spPr>
            <a:xfrm>
              <a:off x="1621907" y="6253044"/>
              <a:ext cx="643563" cy="383949"/>
            </a:xfrm>
            <a:prstGeom prst="rect">
              <a:avLst/>
            </a:prstGeom>
            <a:solidFill>
              <a:schemeClr val="lt2"/>
            </a:solidFill>
            <a:ln w="9525" cap="flat" cmpd="sng">
              <a:solidFill>
                <a:schemeClr val="lt2"/>
              </a:solidFill>
              <a:prstDash val="solid"/>
              <a:round/>
              <a:headEnd type="none" w="sm" len="sm"/>
              <a:tailEnd type="none" w="sm" len="sm"/>
            </a:ln>
          </p:spPr>
        </p:pic>
        <p:pic>
          <p:nvPicPr>
            <p:cNvPr id="177" name="Google Shape;177;p71" descr="DRAPEAU CANADIEN 5X3 PIEDS (150cmX 90cm)"/>
            <p:cNvPicPr preferRelativeResize="0"/>
            <p:nvPr/>
          </p:nvPicPr>
          <p:blipFill rotWithShape="1">
            <a:blip r:embed="rId5">
              <a:alphaModFix/>
            </a:blip>
            <a:srcRect/>
            <a:stretch/>
          </p:blipFill>
          <p:spPr>
            <a:xfrm>
              <a:off x="2467434" y="6265519"/>
              <a:ext cx="643562" cy="387600"/>
            </a:xfrm>
            <a:prstGeom prst="rect">
              <a:avLst/>
            </a:prstGeom>
            <a:noFill/>
            <a:ln w="9525" cap="flat" cmpd="sng">
              <a:solidFill>
                <a:schemeClr val="lt2"/>
              </a:solidFill>
              <a:prstDash val="solid"/>
              <a:round/>
              <a:headEnd type="none" w="sm" len="sm"/>
              <a:tailEnd type="none" w="sm" len="sm"/>
            </a:ln>
          </p:spPr>
        </p:pic>
        <p:pic>
          <p:nvPicPr>
            <p:cNvPr id="178" name="Google Shape;178;p71" descr="DRAPEAU DÉCORATIF Drapeau Francais"/>
            <p:cNvPicPr preferRelativeResize="0"/>
            <p:nvPr/>
          </p:nvPicPr>
          <p:blipFill rotWithShape="1">
            <a:blip r:embed="rId6">
              <a:alphaModFix/>
            </a:blip>
            <a:srcRect/>
            <a:stretch/>
          </p:blipFill>
          <p:spPr>
            <a:xfrm>
              <a:off x="1618080" y="5736607"/>
              <a:ext cx="646154" cy="371310"/>
            </a:xfrm>
            <a:prstGeom prst="rect">
              <a:avLst/>
            </a:prstGeom>
            <a:noFill/>
            <a:ln w="9525" cap="flat" cmpd="sng">
              <a:solidFill>
                <a:schemeClr val="lt2"/>
              </a:solidFill>
              <a:prstDash val="solid"/>
              <a:round/>
              <a:headEnd type="none" w="sm" len="sm"/>
              <a:tailEnd type="none" w="sm" len="sm"/>
            </a:ln>
          </p:spPr>
        </p:pic>
      </p:grpSp>
      <p:grpSp>
        <p:nvGrpSpPr>
          <p:cNvPr id="179" name="Google Shape;179;p71"/>
          <p:cNvGrpSpPr/>
          <p:nvPr/>
        </p:nvGrpSpPr>
        <p:grpSpPr>
          <a:xfrm>
            <a:off x="14614679" y="4463634"/>
            <a:ext cx="3600000" cy="2880000"/>
            <a:chOff x="8008668" y="4604100"/>
            <a:chExt cx="3600000" cy="2880000"/>
          </a:xfrm>
        </p:grpSpPr>
        <p:sp>
          <p:nvSpPr>
            <p:cNvPr id="180" name="Google Shape;180;p71"/>
            <p:cNvSpPr/>
            <p:nvPr/>
          </p:nvSpPr>
          <p:spPr>
            <a:xfrm>
              <a:off x="8008668" y="4604100"/>
              <a:ext cx="3600000" cy="2880000"/>
            </a:xfrm>
            <a:prstGeom prst="roundRect">
              <a:avLst>
                <a:gd name="adj" fmla="val 2160"/>
              </a:avLst>
            </a:prstGeom>
            <a:solidFill>
              <a:srgbClr val="1F3C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81" name="Google Shape;181;p71"/>
            <p:cNvSpPr/>
            <p:nvPr/>
          </p:nvSpPr>
          <p:spPr>
            <a:xfrm>
              <a:off x="8008668" y="4604100"/>
              <a:ext cx="3596021" cy="2246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AMÉLIORER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VOTRE  MARQUE EMPLOYEUR</a:t>
              </a:r>
              <a:endParaRPr/>
            </a:p>
            <a:p>
              <a:pPr marL="0" marR="0" lvl="0" indent="0" algn="ctr" rtl="0">
                <a:lnSpc>
                  <a:spcPct val="100000"/>
                </a:lnSpc>
                <a:spcBef>
                  <a:spcPts val="0"/>
                </a:spcBef>
                <a:spcAft>
                  <a:spcPts val="0"/>
                </a:spcAft>
                <a:buNone/>
              </a:pP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VOTRE ÉQUIPE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VOUS DIRA MERCI</a:t>
              </a:r>
              <a:endParaRPr/>
            </a:p>
          </p:txBody>
        </p:sp>
      </p:grpSp>
      <p:sp>
        <p:nvSpPr>
          <p:cNvPr id="182" name="Google Shape;182;p71"/>
          <p:cNvSpPr/>
          <p:nvPr/>
        </p:nvSpPr>
        <p:spPr>
          <a:xfrm>
            <a:off x="14643574" y="8084016"/>
            <a:ext cx="3600000" cy="2880000"/>
          </a:xfrm>
          <a:prstGeom prst="roundRect">
            <a:avLst>
              <a:gd name="adj" fmla="val 2160"/>
            </a:avLst>
          </a:prstGeom>
          <a:solidFill>
            <a:srgbClr val="E30C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475" b="0" i="0" u="none" strike="noStrike" cap="none">
              <a:solidFill>
                <a:schemeClr val="lt1"/>
              </a:solidFill>
              <a:latin typeface="Arial"/>
              <a:ea typeface="Arial"/>
              <a:cs typeface="Arial"/>
              <a:sym typeface="Arial"/>
            </a:endParaRPr>
          </a:p>
        </p:txBody>
      </p:sp>
      <p:sp>
        <p:nvSpPr>
          <p:cNvPr id="183" name="Google Shape;183;p71"/>
          <p:cNvSpPr/>
          <p:nvPr/>
        </p:nvSpPr>
        <p:spPr>
          <a:xfrm>
            <a:off x="14586674" y="8084016"/>
            <a:ext cx="36569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1" i="0" u="none" strike="noStrike" cap="none">
              <a:solidFill>
                <a:srgbClr val="F9FBFB"/>
              </a:solidFill>
              <a:latin typeface="Roboto"/>
              <a:ea typeface="Roboto"/>
              <a:cs typeface="Roboto"/>
              <a:sym typeface="Roboto"/>
            </a:endParaRPr>
          </a:p>
          <a:p>
            <a:pPr marL="0" marR="0" lvl="0" indent="0" algn="ctr" rtl="0">
              <a:lnSpc>
                <a:spcPct val="100000"/>
              </a:lnSpc>
              <a:spcBef>
                <a:spcPts val="0"/>
              </a:spcBef>
              <a:spcAft>
                <a:spcPts val="0"/>
              </a:spcAft>
              <a:buNone/>
            </a:pPr>
            <a:r>
              <a:rPr lang="fr-FR" sz="2000" b="1" i="0" u="none" strike="noStrike" cap="none">
                <a:solidFill>
                  <a:srgbClr val="F9FBFB"/>
                </a:solidFill>
                <a:latin typeface="Roboto"/>
                <a:ea typeface="Roboto"/>
                <a:cs typeface="Roboto"/>
                <a:sym typeface="Roboto"/>
              </a:rPr>
              <a:t>AMÉLIORER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LA QUALITÉ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DE </a:t>
            </a:r>
            <a:br>
              <a:rPr lang="fr-FR" sz="2000" b="1" i="0" u="none" strike="noStrike" cap="none">
                <a:solidFill>
                  <a:srgbClr val="F9FBFB"/>
                </a:solidFill>
                <a:latin typeface="Roboto"/>
                <a:ea typeface="Roboto"/>
                <a:cs typeface="Roboto"/>
                <a:sym typeface="Roboto"/>
              </a:rPr>
            </a:br>
            <a:r>
              <a:rPr lang="fr-FR" sz="2000" b="1" i="0" u="none" strike="noStrike" cap="none">
                <a:solidFill>
                  <a:srgbClr val="F9FBFB"/>
                </a:solidFill>
                <a:latin typeface="Roboto"/>
                <a:ea typeface="Roboto"/>
                <a:cs typeface="Roboto"/>
                <a:sym typeface="Roboto"/>
              </a:rPr>
              <a:t>VOS OUTILS</a:t>
            </a:r>
            <a:endParaRPr sz="1800" b="0" i="0" u="none" strike="noStrike" cap="none">
              <a:solidFill>
                <a:srgbClr val="F9FBFB"/>
              </a:solidFill>
              <a:latin typeface="Roboto Light"/>
              <a:ea typeface="Roboto Light"/>
              <a:cs typeface="Roboto Light"/>
              <a:sym typeface="Roboto Light"/>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2"/>
          <p:cNvSpPr txBox="1">
            <a:spLocks noGrp="1"/>
          </p:cNvSpPr>
          <p:nvPr>
            <p:ph type="title"/>
          </p:nvPr>
        </p:nvSpPr>
        <p:spPr>
          <a:xfrm>
            <a:off x="1291385" y="1326777"/>
            <a:ext cx="19757744" cy="94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400"/>
              <a:buFont typeface="Arial"/>
              <a:buNone/>
            </a:pPr>
            <a:r>
              <a:rPr lang="fr-FR" sz="4400" b="0" i="0" u="none" strike="noStrike" cap="none">
                <a:solidFill>
                  <a:schemeClr val="lt1"/>
                </a:solidFill>
                <a:latin typeface="Roboto Light"/>
                <a:ea typeface="Roboto Light"/>
                <a:cs typeface="Roboto Light"/>
                <a:sym typeface="Roboto Light"/>
              </a:rPr>
              <a:t>L’</a:t>
            </a:r>
            <a:r>
              <a:rPr lang="fr-FR" sz="4400" b="1" i="0" u="none" strike="noStrike" cap="none">
                <a:solidFill>
                  <a:srgbClr val="FF0000"/>
                </a:solidFill>
                <a:latin typeface="Roboto Light"/>
                <a:ea typeface="Roboto Light"/>
                <a:cs typeface="Roboto Light"/>
                <a:sym typeface="Roboto Light"/>
              </a:rPr>
              <a:t>ACCESSIBILITÉ NUMÉRIQUE </a:t>
            </a:r>
            <a:r>
              <a:rPr lang="fr-FR" sz="4400" b="1" i="0" u="none" strike="noStrike" cap="none">
                <a:solidFill>
                  <a:schemeClr val="lt1"/>
                </a:solidFill>
                <a:latin typeface="Roboto Light"/>
                <a:ea typeface="Roboto Light"/>
                <a:cs typeface="Roboto Light"/>
                <a:sym typeface="Roboto Light"/>
              </a:rPr>
              <a:t>: EN CHIFFRES</a:t>
            </a:r>
            <a:endParaRPr sz="4400" b="0" i="0" u="none" strike="noStrike" cap="none">
              <a:solidFill>
                <a:schemeClr val="lt1"/>
              </a:solidFill>
              <a:latin typeface="Roboto Light"/>
              <a:ea typeface="Roboto Light"/>
              <a:cs typeface="Roboto Light"/>
              <a:sym typeface="Roboto Light"/>
            </a:endParaRPr>
          </a:p>
        </p:txBody>
      </p:sp>
      <p:sp>
        <p:nvSpPr>
          <p:cNvPr id="190" name="Google Shape;190;p72"/>
          <p:cNvSpPr/>
          <p:nvPr/>
        </p:nvSpPr>
        <p:spPr>
          <a:xfrm>
            <a:off x="1291385" y="3821312"/>
            <a:ext cx="13632314" cy="6555600"/>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r>
              <a:rPr lang="fr-FR" sz="2800" b="0" i="0" u="none" strike="noStrike" cap="none" dirty="0">
                <a:solidFill>
                  <a:srgbClr val="000000"/>
                </a:solidFill>
                <a:latin typeface="Roboto Light"/>
                <a:ea typeface="Roboto Light"/>
                <a:cs typeface="Roboto Light"/>
                <a:sym typeface="Roboto Light"/>
              </a:rPr>
              <a:t>On parle souvent de </a:t>
            </a:r>
            <a:r>
              <a:rPr lang="fr-FR" sz="2800" b="1" i="0" u="none" strike="noStrike" cap="none" dirty="0">
                <a:solidFill>
                  <a:srgbClr val="000000"/>
                </a:solidFill>
                <a:latin typeface="Roboto Light"/>
                <a:ea typeface="Roboto Light"/>
                <a:cs typeface="Roboto Light"/>
                <a:sym typeface="Roboto Light"/>
              </a:rPr>
              <a:t>20% de la population </a:t>
            </a:r>
            <a:r>
              <a:rPr lang="fr-FR" sz="2800" b="0" i="0" u="none" strike="noStrike" cap="none" dirty="0">
                <a:solidFill>
                  <a:srgbClr val="000000"/>
                </a:solidFill>
                <a:latin typeface="Roboto Light"/>
                <a:ea typeface="Roboto Light"/>
                <a:cs typeface="Roboto Light"/>
                <a:sym typeface="Roboto Light"/>
              </a:rPr>
              <a:t>qui serait concernée pour des </a:t>
            </a:r>
            <a:r>
              <a:rPr lang="fr-FR" sz="2800" b="1" i="0" u="none" strike="noStrike" cap="none" dirty="0">
                <a:solidFill>
                  <a:srgbClr val="000000"/>
                </a:solidFill>
                <a:latin typeface="Roboto Light"/>
                <a:ea typeface="Roboto Light"/>
                <a:cs typeface="Roboto Light"/>
                <a:sym typeface="Roboto Light"/>
              </a:rPr>
              <a:t>problématiques d’accessibilité web</a:t>
            </a:r>
            <a:r>
              <a:rPr lang="fr-FR" sz="2800" b="0" i="0" u="none" strike="noStrike" cap="none" dirty="0">
                <a:solidFill>
                  <a:srgbClr val="000000"/>
                </a:solidFill>
                <a:latin typeface="Roboto Light"/>
                <a:ea typeface="Roboto Light"/>
                <a:cs typeface="Roboto Light"/>
                <a:sym typeface="Roboto Light"/>
              </a:rPr>
              <a:t>.</a:t>
            </a:r>
            <a:endParaRPr dirty="0"/>
          </a:p>
          <a:p>
            <a:pPr marL="0" marR="0" lvl="3" indent="0" algn="l" rtl="0">
              <a:lnSpc>
                <a:spcPct val="100000"/>
              </a:lnSpc>
              <a:spcBef>
                <a:spcPts val="0"/>
              </a:spcBef>
              <a:spcAft>
                <a:spcPts val="0"/>
              </a:spcAft>
              <a:buNone/>
            </a:pPr>
            <a:endParaRPr sz="2800" b="0" i="0" u="none" strike="noStrike" cap="none" dirty="0">
              <a:solidFill>
                <a:srgbClr val="000000"/>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0" i="0" u="none" strike="noStrike" cap="none" dirty="0">
                <a:solidFill>
                  <a:srgbClr val="000000"/>
                </a:solidFill>
                <a:latin typeface="Roboto Light"/>
                <a:ea typeface="Roboto Light"/>
                <a:cs typeface="Roboto Light"/>
                <a:sym typeface="Roboto Light"/>
              </a:rPr>
              <a:t>Quelques chiffres sur le handicap</a:t>
            </a:r>
            <a:endParaRPr dirty="0"/>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dirty="0">
                <a:solidFill>
                  <a:srgbClr val="000000"/>
                </a:solidFill>
                <a:latin typeface="Roboto Light"/>
                <a:ea typeface="Roboto Light"/>
                <a:cs typeface="Roboto Light"/>
                <a:sym typeface="Roboto Light"/>
              </a:rPr>
              <a:t>200 000 personnes aveugles</a:t>
            </a:r>
            <a:endParaRPr dirty="0"/>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dirty="0">
                <a:solidFill>
                  <a:srgbClr val="000000"/>
                </a:solidFill>
                <a:latin typeface="Roboto Light"/>
                <a:ea typeface="Roboto Light"/>
                <a:cs typeface="Roboto Light"/>
                <a:sym typeface="Roboto Light"/>
              </a:rPr>
              <a:t>1 000 000 personnes mal voyantes</a:t>
            </a:r>
            <a:endParaRPr dirty="0"/>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dirty="0">
                <a:solidFill>
                  <a:srgbClr val="000000"/>
                </a:solidFill>
                <a:latin typeface="Roboto Light"/>
                <a:ea typeface="Roboto Light"/>
                <a:cs typeface="Roboto Light"/>
                <a:sym typeface="Roboto Light"/>
              </a:rPr>
              <a:t>2 640 000 personnes daltoniennes (8% de la population masculine)</a:t>
            </a:r>
            <a:endParaRPr dirty="0"/>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dirty="0">
                <a:solidFill>
                  <a:srgbClr val="000000"/>
                </a:solidFill>
                <a:latin typeface="Roboto Light"/>
                <a:ea typeface="Roboto Light"/>
                <a:cs typeface="Roboto Light"/>
                <a:sym typeface="Roboto Light"/>
              </a:rPr>
              <a:t>6 600 000 personnes dyslexiques (10% de la population)</a:t>
            </a:r>
            <a:endParaRPr dirty="0"/>
          </a:p>
          <a:p>
            <a:pPr marL="457200" marR="0" lvl="3" indent="-457200" algn="l" rtl="0">
              <a:lnSpc>
                <a:spcPct val="100000"/>
              </a:lnSpc>
              <a:spcBef>
                <a:spcPts val="0"/>
              </a:spcBef>
              <a:spcAft>
                <a:spcPts val="0"/>
              </a:spcAft>
              <a:buClr>
                <a:srgbClr val="262626"/>
              </a:buClr>
              <a:buSzPts val="3200"/>
              <a:buFont typeface="Arial"/>
              <a:buChar char="-"/>
            </a:pPr>
            <a:r>
              <a:rPr lang="fr-FR" sz="2800" b="0" i="0" u="none" strike="noStrike" cap="none" dirty="0">
                <a:solidFill>
                  <a:srgbClr val="000000"/>
                </a:solidFill>
                <a:latin typeface="Roboto Light"/>
                <a:ea typeface="Roboto Light"/>
                <a:cs typeface="Roboto Light"/>
                <a:sym typeface="Roboto Light"/>
              </a:rPr>
              <a:t>…..</a:t>
            </a:r>
            <a:endParaRPr dirty="0"/>
          </a:p>
          <a:p>
            <a:pPr marL="0" marR="0" lvl="3" indent="0" algn="l" rtl="0">
              <a:lnSpc>
                <a:spcPct val="100000"/>
              </a:lnSpc>
              <a:spcBef>
                <a:spcPts val="0"/>
              </a:spcBef>
              <a:spcAft>
                <a:spcPts val="0"/>
              </a:spcAft>
              <a:buNone/>
            </a:pPr>
            <a:endParaRPr sz="2800" b="0" i="0" u="none" strike="noStrike" cap="none" dirty="0">
              <a:solidFill>
                <a:srgbClr val="000000"/>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0" i="1" u="none" strike="noStrike" cap="none" dirty="0">
                <a:solidFill>
                  <a:srgbClr val="000000"/>
                </a:solidFill>
                <a:latin typeface="Roboto Light"/>
                <a:ea typeface="Roboto Light"/>
                <a:cs typeface="Roboto Light"/>
                <a:sym typeface="Roboto Light"/>
              </a:rPr>
              <a:t>À noter : 80% des handicaps sont invisibles !</a:t>
            </a:r>
            <a:endParaRPr dirty="0"/>
          </a:p>
          <a:p>
            <a:pPr marL="0" marR="0" lvl="3" indent="0" algn="l" rtl="0">
              <a:lnSpc>
                <a:spcPct val="100000"/>
              </a:lnSpc>
              <a:spcBef>
                <a:spcPts val="0"/>
              </a:spcBef>
              <a:spcAft>
                <a:spcPts val="0"/>
              </a:spcAft>
              <a:buNone/>
            </a:pPr>
            <a:endParaRPr sz="2800" b="0" i="0" u="none" strike="noStrike" cap="none" dirty="0">
              <a:solidFill>
                <a:srgbClr val="000000"/>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1" i="0" u="none" strike="noStrike" cap="none" dirty="0">
                <a:solidFill>
                  <a:srgbClr val="000000"/>
                </a:solidFill>
                <a:latin typeface="Roboto Light"/>
                <a:ea typeface="Roboto Light"/>
                <a:cs typeface="Roboto Light"/>
                <a:sym typeface="Roboto Light"/>
              </a:rPr>
              <a:t>Il y a autant de problématiques d’accessibilité qu’il y a d’utilisateurs …</a:t>
            </a:r>
            <a:endParaRPr dirty="0"/>
          </a:p>
          <a:p>
            <a:pPr marL="0" marR="0" lvl="3" indent="0" algn="l" rtl="0">
              <a:lnSpc>
                <a:spcPct val="100000"/>
              </a:lnSpc>
              <a:spcBef>
                <a:spcPts val="0"/>
              </a:spcBef>
              <a:spcAft>
                <a:spcPts val="0"/>
              </a:spcAft>
              <a:buNone/>
            </a:pPr>
            <a:endParaRPr sz="2800" b="1" i="0" u="none" strike="noStrike" cap="none" dirty="0">
              <a:solidFill>
                <a:srgbClr val="262626"/>
              </a:solidFill>
              <a:latin typeface="Roboto Light"/>
              <a:ea typeface="Roboto Light"/>
              <a:cs typeface="Roboto Light"/>
              <a:sym typeface="Roboto Light"/>
            </a:endParaRPr>
          </a:p>
          <a:p>
            <a:pPr marL="0" marR="0" lvl="3" indent="0" algn="l" rtl="0">
              <a:lnSpc>
                <a:spcPct val="100000"/>
              </a:lnSpc>
              <a:spcBef>
                <a:spcPts val="0"/>
              </a:spcBef>
              <a:spcAft>
                <a:spcPts val="0"/>
              </a:spcAft>
              <a:buNone/>
            </a:pPr>
            <a:r>
              <a:rPr lang="fr-FR" sz="2800" b="1" i="0" u="none" strike="noStrike" cap="none" dirty="0">
                <a:solidFill>
                  <a:srgbClr val="262626"/>
                </a:solidFill>
                <a:latin typeface="Roboto Light"/>
                <a:ea typeface="Roboto Light"/>
                <a:cs typeface="Roboto Light"/>
                <a:sym typeface="Roboto Light"/>
              </a:rPr>
              <a:t>Vous et moi serons 8 ans en situation de handicap dans notre vie</a:t>
            </a:r>
            <a:endParaRPr dirty="0"/>
          </a:p>
        </p:txBody>
      </p:sp>
      <p:sp>
        <p:nvSpPr>
          <p:cNvPr id="191" name="Google Shape;191;p72"/>
          <p:cNvSpPr/>
          <p:nvPr/>
        </p:nvSpPr>
        <p:spPr>
          <a:xfrm>
            <a:off x="14923699" y="4835445"/>
            <a:ext cx="4030257" cy="1569620"/>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r>
              <a:rPr lang="fr-FR" sz="9600" b="1" i="0" u="none" strike="noStrike" cap="none">
                <a:solidFill>
                  <a:srgbClr val="000000"/>
                </a:solidFill>
                <a:latin typeface="Roboto Light"/>
                <a:ea typeface="Roboto Light"/>
                <a:cs typeface="Roboto Light"/>
                <a:sym typeface="Roboto Light"/>
              </a:rPr>
              <a:t>1</a:t>
            </a:r>
            <a:r>
              <a:rPr lang="fr-FR" sz="5400" b="1" i="0" u="none" strike="noStrike" cap="none">
                <a:solidFill>
                  <a:srgbClr val="000000"/>
                </a:solidFill>
                <a:latin typeface="Roboto Light"/>
                <a:ea typeface="Roboto Light"/>
                <a:cs typeface="Roboto Light"/>
                <a:sym typeface="Roboto Light"/>
              </a:rPr>
              <a:t> </a:t>
            </a:r>
            <a:r>
              <a:rPr lang="fr-FR" sz="5400" b="0" i="0" u="none" strike="noStrike" cap="none">
                <a:solidFill>
                  <a:srgbClr val="000000"/>
                </a:solidFill>
                <a:latin typeface="Roboto Light"/>
                <a:ea typeface="Roboto Light"/>
                <a:cs typeface="Roboto Light"/>
                <a:sym typeface="Roboto Light"/>
              </a:rPr>
              <a:t>personne</a:t>
            </a:r>
            <a:endParaRPr/>
          </a:p>
        </p:txBody>
      </p:sp>
      <p:sp>
        <p:nvSpPr>
          <p:cNvPr id="192" name="Google Shape;192;p72"/>
          <p:cNvSpPr/>
          <p:nvPr/>
        </p:nvSpPr>
        <p:spPr>
          <a:xfrm>
            <a:off x="18727092" y="5027761"/>
            <a:ext cx="4030257" cy="2092840"/>
          </a:xfrm>
          <a:prstGeom prst="rect">
            <a:avLst/>
          </a:prstGeom>
          <a:noFill/>
          <a:ln>
            <a:noFill/>
          </a:ln>
        </p:spPr>
        <p:txBody>
          <a:bodyPr spcFirstLastPara="1" wrap="square" lIns="91425" tIns="45700" rIns="91425" bIns="45700" anchor="t" anchorCtr="0">
            <a:spAutoFit/>
          </a:bodyPr>
          <a:lstStyle/>
          <a:p>
            <a:pPr marL="0" marR="0" lvl="3" indent="0" algn="l" rtl="0">
              <a:lnSpc>
                <a:spcPct val="100000"/>
              </a:lnSpc>
              <a:spcBef>
                <a:spcPts val="0"/>
              </a:spcBef>
              <a:spcAft>
                <a:spcPts val="0"/>
              </a:spcAft>
              <a:buNone/>
            </a:pPr>
            <a:r>
              <a:rPr lang="fr-FR" sz="13000" b="1" i="0" u="none" strike="noStrike" cap="none">
                <a:solidFill>
                  <a:srgbClr val="000000"/>
                </a:solidFill>
                <a:latin typeface="Roboto Light"/>
                <a:ea typeface="Roboto Light"/>
                <a:cs typeface="Roboto Light"/>
                <a:sym typeface="Roboto Light"/>
              </a:rPr>
              <a:t>/ </a:t>
            </a:r>
            <a:r>
              <a:rPr lang="fr-FR" sz="9600" b="1" i="0" u="none" strike="noStrike" cap="none">
                <a:solidFill>
                  <a:srgbClr val="000000"/>
                </a:solidFill>
                <a:latin typeface="Roboto Light"/>
                <a:ea typeface="Roboto Light"/>
                <a:cs typeface="Roboto Light"/>
                <a:sym typeface="Roboto Light"/>
              </a:rPr>
              <a:t>5</a:t>
            </a:r>
            <a:endParaRPr sz="5400" b="0" i="0" u="none" strike="noStrike" cap="none">
              <a:solidFill>
                <a:srgbClr val="000000"/>
              </a:solidFill>
              <a:latin typeface="Roboto Light"/>
              <a:ea typeface="Roboto Light"/>
              <a:cs typeface="Roboto Light"/>
              <a:sym typeface="Roboto Light"/>
            </a:endParaRPr>
          </a:p>
        </p:txBody>
      </p:sp>
    </p:spTree>
  </p:cSld>
  <p:clrMapOvr>
    <a:masterClrMapping/>
  </p:clrMapOvr>
  <p:transition spd="slow">
    <p:fade/>
  </p:transition>
</p:sld>
</file>

<file path=ppt/theme/theme1.xml><?xml version="1.0" encoding="utf-8"?>
<a:theme xmlns:a="http://schemas.openxmlformats.org/drawingml/2006/main" name="Thème Office">
  <a:themeElements>
    <a:clrScheme name="Custom 103">
      <a:dk1>
        <a:srgbClr val="F8FAFB"/>
      </a:dk1>
      <a:lt1>
        <a:srgbClr val="000000"/>
      </a:lt1>
      <a:dk2>
        <a:srgbClr val="FFFFFF"/>
      </a:dk2>
      <a:lt2>
        <a:srgbClr val="292A2E"/>
      </a:lt2>
      <a:accent1>
        <a:srgbClr val="0F85F1"/>
      </a:accent1>
      <a:accent2>
        <a:srgbClr val="00A8A7"/>
      </a:accent2>
      <a:accent3>
        <a:srgbClr val="5A6C90"/>
      </a:accent3>
      <a:accent4>
        <a:srgbClr val="434F5A"/>
      </a:accent4>
      <a:accent5>
        <a:srgbClr val="A5A5A5"/>
      </a:accent5>
      <a:accent6>
        <a:srgbClr val="4454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3121</TotalTime>
  <Words>6300</Words>
  <Application>Microsoft Office PowerPoint</Application>
  <PresentationFormat>Personnalisé</PresentationFormat>
  <Paragraphs>846</Paragraphs>
  <Slides>78</Slides>
  <Notes>78</Notes>
  <HiddenSlides>2</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78</vt:i4>
      </vt:variant>
    </vt:vector>
  </HeadingPairs>
  <TitlesOfParts>
    <vt:vector size="84" baseType="lpstr">
      <vt:lpstr>Arial</vt:lpstr>
      <vt:lpstr>Calibri</vt:lpstr>
      <vt:lpstr>Noto Sans Symbols</vt:lpstr>
      <vt:lpstr>Roboto</vt:lpstr>
      <vt:lpstr>Roboto Light</vt:lpstr>
      <vt:lpstr>Thème Office</vt:lpstr>
      <vt:lpstr>Présentation PowerPoint</vt:lpstr>
      <vt:lpstr>NOTRE EXPERTISE : LE DIGITAL AU SERVICE DE L’INTÉGRATION DU HANDICAP </vt:lpstr>
      <vt:lpstr>Présentation PowerPoint</vt:lpstr>
      <vt:lpstr>Présentation PowerPoint</vt:lpstr>
      <vt:lpstr>L’ACCESSIBILITÉ NUMÉRIQUE : DÉFINITION</vt:lpstr>
      <vt:lpstr>L’ACCESSIBILITÉ NUMÉRIQUE : DÉFINITION</vt:lpstr>
      <vt:lpstr>LE HANDICAP en France, c’est :</vt:lpstr>
      <vt:lpstr>POURQUOI ENGAGER UNE  DÉMARCHE D’ACCESSIBILITÉ NUMÉRIQUE ?</vt:lpstr>
      <vt:lpstr>L’ACCESSIBILITÉ NUMÉRIQUE : EN CHIFFRES</vt:lpstr>
      <vt:lpstr>Présentation PowerPoint</vt:lpstr>
      <vt:lpstr>LE RÔLE DU RÉFÉRENT ACCESSIBILITÉ</vt:lpstr>
      <vt:lpstr>LE RÔLE DU RÉFÉRENT ACCESSIBILITÉ</vt:lpstr>
      <vt:lpstr>LE RÔLE DU RÉFÉRENT ACCESSIBILITÉ DPO</vt:lpstr>
      <vt:lpstr>LE RÔLE DU RÉFÉRENT ACCESSIBILITÉ</vt:lpstr>
      <vt:lpstr>LE RÔLE POLITIQUE DU RÉFÉRENT ACCESSIBILITÉ</vt:lpstr>
      <vt:lpstr>LE RÔLE DU RÉFÉRENT ACCESSIBILITÉ</vt:lpstr>
      <vt:lpstr>LE RÔLE DU RÉFÉRENT ACCESSIBILITÉ</vt:lpstr>
      <vt:lpstr>LES INTERLOCUTEURS DU RÉFÉRENT ACCESSIBILITÉ</vt:lpstr>
      <vt:lpstr>LES INTERLOCUTEURS DU RÉFÉRENT ACCESSIBILITÉ</vt:lpstr>
      <vt:lpstr>Présentation PowerPoint</vt:lpstr>
      <vt:lpstr>Présentation PowerPoint</vt:lpstr>
      <vt:lpstr>ENGAGER LA DIRECTION</vt:lpstr>
      <vt:lpstr>ENGAGER LA DIRECTION</vt:lpstr>
      <vt:lpstr>ENGAGER LA DIRECTION</vt:lpstr>
      <vt:lpstr>ENGAGER LA DIRECTION</vt:lpstr>
      <vt:lpstr>ENGAGER LA DIRECTION – À L’INTERNATIONAL</vt:lpstr>
      <vt:lpstr>ENGAGER LA DIRECTION – QUELQUES SIGLES</vt:lpstr>
      <vt:lpstr>ENGAGER LA DIRECTION – QUELQUES SIGLES</vt:lpstr>
      <vt:lpstr>ENGAGER LA DIRECTION – À RETENIR</vt:lpstr>
      <vt:lpstr>ENGAGER LA DIRECTION – QUELQUES EXEMPLES</vt:lpstr>
      <vt:lpstr>ENGAGER LA DIRECTION</vt:lpstr>
      <vt:lpstr>LES OBLIGATIONS LÉGALES</vt:lpstr>
      <vt:lpstr>LE SCHÉMA PLURIANNUEL</vt:lpstr>
      <vt:lpstr>LE SCHÉMA PLURIANNUEL</vt:lpstr>
      <vt:lpstr>CARTOGRAPHIER LES OUTILS NUMÉRIQUES</vt:lpstr>
      <vt:lpstr>LE PLAN D’ACTIONS DE L’ANNÉE EN COURS</vt:lpstr>
      <vt:lpstr>Présentation PowerPoint</vt:lpstr>
      <vt:lpstr>DÉLAIS ET RECOURS EN CAS DE NON-CONFORMITÉ</vt:lpstr>
      <vt:lpstr>DÉLAIS ET RECOURS EN CAS DE NON-CONFORMITÉ</vt:lpstr>
      <vt:lpstr>Présentation PowerPoint</vt:lpstr>
      <vt:lpstr>MODALITÉS DE L’EXERCICE</vt:lpstr>
      <vt:lpstr>Présentation PowerPoint</vt:lpstr>
      <vt:lpstr>AUDITS DES OUTILS NUMÉRIQUES</vt:lpstr>
      <vt:lpstr>CONSTRUIRE UN ÉCHANTILLON D’AUDIT</vt:lpstr>
      <vt:lpstr>CONSTRUIRE UN ÉCHANTILLON D’AUDIT</vt:lpstr>
      <vt:lpstr>Présentation PowerPoint</vt:lpstr>
      <vt:lpstr>MODALITÉS DE L’EXERCICE</vt:lpstr>
      <vt:lpstr>LES RÉSULTATS D’UN AUDIT</vt:lpstr>
      <vt:lpstr>PARLONS DU TAUX DE CONFORMITÉ…</vt:lpstr>
      <vt:lpstr>PARLONS DU TAUX DE CONFORMITÉ…</vt:lpstr>
      <vt:lpstr>IL N’Y A PAS QUE LE TAUX DANS LA VIE…</vt:lpstr>
      <vt:lpstr>GÉRER LES RÉSULTATS D’UN AUDIT</vt:lpstr>
      <vt:lpstr>GÉRER LES RÉSULTATS D’UN AUDIT</vt:lpstr>
      <vt:lpstr>GÉRER LES RÉSULTATS D’UN AUDIT</vt:lpstr>
      <vt:lpstr>QUE FAIRE APRÈS UN AUDIT ?</vt:lpstr>
      <vt:lpstr>QUE FAIRE APRÈS UN AUDIT ?</vt:lpstr>
      <vt:lpstr>LA DÉCLARATION D’ACCESSIBILITÉ</vt:lpstr>
      <vt:lpstr>LA DÉCLARATION D’ACCESSIBILITÉ</vt:lpstr>
      <vt:lpstr>ET À L’INTERNATIONAL ?</vt:lpstr>
      <vt:lpstr>Présentation PowerPoint</vt:lpstr>
      <vt:lpstr>MODALITÉS DE L’EXERCICE</vt:lpstr>
      <vt:lpstr>Présentation PowerPoint</vt:lpstr>
      <vt:lpstr>FORMER LES COLLABORATEURS</vt:lpstr>
      <vt:lpstr>FORMER LES COLLABORATEURS</vt:lpstr>
      <vt:lpstr>FORMER LES COLLABORATEURS</vt:lpstr>
      <vt:lpstr>Présentation PowerPoint</vt:lpstr>
      <vt:lpstr>Présentation PowerPoint</vt:lpstr>
      <vt:lpstr>COMMUNIQUER SUR L’ACCESSIBILITÉ</vt:lpstr>
      <vt:lpstr>UNE COMMUNICATION NÉGATIVE SUR LE HANDICAP PEUT ÊTRE FATALE </vt:lpstr>
      <vt:lpstr>COMMUNIQUER SUR L’ACCESSIBILITÉ</vt:lpstr>
      <vt:lpstr>MAINTENIR L’ACCESSIBILITÉ</vt:lpstr>
      <vt:lpstr>EN CONCLUSION</vt:lpstr>
      <vt:lpstr>Présentation PowerPoint</vt:lpstr>
      <vt:lpstr>ICONOGRAPHIE</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Maïlys Boittiaux</dc:creator>
  <cp:lastModifiedBy>Pierrick Merli</cp:lastModifiedBy>
  <cp:revision>5</cp:revision>
  <dcterms:created xsi:type="dcterms:W3CDTF">2021-03-04T14:07:06Z</dcterms:created>
  <dcterms:modified xsi:type="dcterms:W3CDTF">2024-09-30T14:45:20Z</dcterms:modified>
</cp:coreProperties>
</file>